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0"/>
  </p:notesMasterIdLst>
  <p:sldIdLst>
    <p:sldId id="256" r:id="rId2"/>
    <p:sldId id="270" r:id="rId3"/>
    <p:sldId id="257" r:id="rId4"/>
    <p:sldId id="271" r:id="rId5"/>
    <p:sldId id="258" r:id="rId6"/>
    <p:sldId id="259" r:id="rId7"/>
    <p:sldId id="260" r:id="rId8"/>
    <p:sldId id="261" r:id="rId9"/>
    <p:sldId id="262" r:id="rId10"/>
    <p:sldId id="263" r:id="rId11"/>
    <p:sldId id="264" r:id="rId12"/>
    <p:sldId id="265" r:id="rId13"/>
    <p:sldId id="273" r:id="rId14"/>
    <p:sldId id="274" r:id="rId15"/>
    <p:sldId id="266" r:id="rId16"/>
    <p:sldId id="267" r:id="rId17"/>
    <p:sldId id="268"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o-R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5F1B91-5AF3-4CC3-A724-A7590A9324FB}" type="datetimeFigureOut">
              <a:rPr lang="ro-RO" smtClean="0"/>
              <a:t>23.03.2024</a:t>
            </a:fld>
            <a:endParaRPr lang="ro-R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o-R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o-R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o-R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21BEF4-A9FC-403A-9D0A-0BD38A0FF553}" type="slidenum">
              <a:rPr lang="ro-RO" smtClean="0"/>
              <a:t>‹#›</a:t>
            </a:fld>
            <a:endParaRPr lang="ro-RO"/>
          </a:p>
        </p:txBody>
      </p:sp>
    </p:spTree>
    <p:extLst>
      <p:ext uri="{BB962C8B-B14F-4D97-AF65-F5344CB8AC3E}">
        <p14:creationId xmlns:p14="http://schemas.microsoft.com/office/powerpoint/2010/main" val="230510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8" name="Google Shape;28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647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1851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C012D11-E07C-4397-A90A-F62DA8CBD12E}" type="datetimeFigureOut">
              <a:rPr lang="ro-RO" smtClean="0"/>
              <a:t>23.03.2024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392C1DA-677B-4562-B792-10C09BFE3E4D}" type="slidenum">
              <a:rPr lang="ro-RO" smtClean="0"/>
              <a:t>‹#›</a:t>
            </a:fld>
            <a:endParaRPr lang="ro-RO"/>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383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012D11-E07C-4397-A90A-F62DA8CBD12E}" type="datetimeFigureOut">
              <a:rPr lang="ro-RO" smtClean="0"/>
              <a:t>23.03.2024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4257752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012D11-E07C-4397-A90A-F62DA8CBD12E}" type="datetimeFigureOut">
              <a:rPr lang="ro-RO" smtClean="0"/>
              <a:t>23.03.2024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2061549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012D11-E07C-4397-A90A-F62DA8CBD12E}" type="datetimeFigureOut">
              <a:rPr lang="ro-RO" smtClean="0"/>
              <a:t>23.03.2024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3013195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012D11-E07C-4397-A90A-F62DA8CBD12E}" type="datetimeFigureOut">
              <a:rPr lang="ro-RO" smtClean="0"/>
              <a:t>23.03.2024</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3274830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C012D11-E07C-4397-A90A-F62DA8CBD12E}" type="datetimeFigureOut">
              <a:rPr lang="ro-RO" smtClean="0"/>
              <a:t>23.03.2024</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333407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012D11-E07C-4397-A90A-F62DA8CBD12E}" type="datetimeFigureOut">
              <a:rPr lang="ro-RO" smtClean="0"/>
              <a:t>23.03.2024</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3703945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012D11-E07C-4397-A90A-F62DA8CBD12E}" type="datetimeFigureOut">
              <a:rPr lang="ro-RO" smtClean="0"/>
              <a:t>23.03.2024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4233295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C012D11-E07C-4397-A90A-F62DA8CBD12E}" type="datetimeFigureOut">
              <a:rPr lang="ro-RO" smtClean="0"/>
              <a:t>23.03.2024</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310462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0C012D11-E07C-4397-A90A-F62DA8CBD12E}" type="datetimeFigureOut">
              <a:rPr lang="ro-RO" smtClean="0"/>
              <a:t>23.03.2024</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2680569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012D11-E07C-4397-A90A-F62DA8CBD12E}" type="datetimeFigureOut">
              <a:rPr lang="ro-RO" smtClean="0"/>
              <a:t>23.03.2024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34598483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012D11-E07C-4397-A90A-F62DA8CBD12E}" type="datetimeFigureOut">
              <a:rPr lang="ro-RO" smtClean="0"/>
              <a:t>23.03.2024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392C1DA-677B-4562-B792-10C09BFE3E4D}" type="slidenum">
              <a:rPr lang="ro-RO" smtClean="0"/>
              <a:t>‹#›</a:t>
            </a:fld>
            <a:endParaRPr lang="ro-RO"/>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110170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012D11-E07C-4397-A90A-F62DA8CBD12E}" type="datetimeFigureOut">
              <a:rPr lang="ro-RO" smtClean="0"/>
              <a:t>23.03.2024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220044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012D11-E07C-4397-A90A-F62DA8CBD12E}" type="datetimeFigureOut">
              <a:rPr lang="ro-RO" smtClean="0"/>
              <a:t>23.03.2024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392C1DA-677B-4562-B792-10C09BFE3E4D}" type="slidenum">
              <a:rPr lang="ro-RO" smtClean="0"/>
              <a:t>‹#›</a:t>
            </a:fld>
            <a:endParaRPr lang="ro-RO"/>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0847197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C012D11-E07C-4397-A90A-F62DA8CBD12E}" type="datetimeFigureOut">
              <a:rPr lang="ro-RO" smtClean="0"/>
              <a:t>23.03.2024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1299738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012D11-E07C-4397-A90A-F62DA8CBD12E}" type="datetimeFigureOut">
              <a:rPr lang="ro-RO" smtClean="0"/>
              <a:t>23.03.2024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36375668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012D11-E07C-4397-A90A-F62DA8CBD12E}" type="datetimeFigureOut">
              <a:rPr lang="ro-RO" smtClean="0"/>
              <a:t>23.03.2024</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392C1DA-677B-4562-B792-10C09BFE3E4D}" type="slidenum">
              <a:rPr lang="ro-RO" smtClean="0"/>
              <a:t>‹#›</a:t>
            </a:fld>
            <a:endParaRPr lang="ro-RO"/>
          </a:p>
        </p:txBody>
      </p:sp>
    </p:spTree>
    <p:extLst>
      <p:ext uri="{BB962C8B-B14F-4D97-AF65-F5344CB8AC3E}">
        <p14:creationId xmlns:p14="http://schemas.microsoft.com/office/powerpoint/2010/main" val="3679961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0C012D11-E07C-4397-A90A-F62DA8CBD12E}" type="datetimeFigureOut">
              <a:rPr lang="ro-RO" smtClean="0"/>
              <a:t>23.03.2024</a:t>
            </a:fld>
            <a:endParaRPr lang="ro-RO"/>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ro-RO"/>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392C1DA-677B-4562-B792-10C09BFE3E4D}" type="slidenum">
              <a:rPr lang="ro-RO" smtClean="0"/>
              <a:t>‹#›</a:t>
            </a:fld>
            <a:endParaRPr lang="ro-RO"/>
          </a:p>
        </p:txBody>
      </p:sp>
    </p:spTree>
    <p:extLst>
      <p:ext uri="{BB962C8B-B14F-4D97-AF65-F5344CB8AC3E}">
        <p14:creationId xmlns:p14="http://schemas.microsoft.com/office/powerpoint/2010/main" val="2841842317"/>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10" Type="http://schemas.openxmlformats.org/officeDocument/2006/relationships/image" Target="../media/image2.jpg"/><Relationship Id="rId4" Type="http://schemas.openxmlformats.org/officeDocument/2006/relationships/image" Target="../media/image5.jpg"/><Relationship Id="rId9" Type="http://schemas.openxmlformats.org/officeDocument/2006/relationships/image" Target="../media/image1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caze.eurosyvec.eu/index.php?render_type=sellerview&amp;id_seller=13&amp;fc=module&amp;module=kbmarketplace&amp;controller=sellerfront&amp;id_lang=1" TargetMode="Externa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_rqA6cRp0t86" TargetMode="External"/><Relationship Id="rId2" Type="http://schemas.openxmlformats.org/officeDocument/2006/relationships/hyperlink" Target="https://youtu.be/w_3Tpqj8W3g7" TargetMode="External"/><Relationship Id="rId1" Type="http://schemas.openxmlformats.org/officeDocument/2006/relationships/slideLayout" Target="../slideLayouts/slideLayout2.xml"/><Relationship Id="rId4" Type="http://schemas.openxmlformats.org/officeDocument/2006/relationships/hyperlink" Target="https://www.youtube.com/channel/UCA0OlZ-3NeGq2CDWnFWgZnw"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youtu.be/briZrqAJOMQ?si=AMhFiiqeRN95aDe5" TargetMode="External"/><Relationship Id="rId2" Type="http://schemas.openxmlformats.org/officeDocument/2006/relationships/hyperlink" Target="https://youtu.be/CmxuqFsRYx8?si=vZDPthZvVY3LHBkI"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816" y="1132528"/>
            <a:ext cx="1361710" cy="1361710"/>
          </a:xfrm>
          <a:prstGeom prst="rect">
            <a:avLst/>
          </a:prstGeom>
          <a:ln>
            <a:solidFill>
              <a:schemeClr val="bg1"/>
            </a:solidFill>
          </a:ln>
        </p:spPr>
        <p:style>
          <a:lnRef idx="1">
            <a:schemeClr val="accent1"/>
          </a:lnRef>
          <a:fillRef idx="2">
            <a:schemeClr val="accent1"/>
          </a:fillRef>
          <a:effectRef idx="1">
            <a:schemeClr val="accent1"/>
          </a:effectRef>
          <a:fontRef idx="minor">
            <a:schemeClr val="dk1"/>
          </a:fontRef>
        </p:style>
      </p:pic>
      <p:sp>
        <p:nvSpPr>
          <p:cNvPr id="5" name="Rectangle 4"/>
          <p:cNvSpPr/>
          <p:nvPr/>
        </p:nvSpPr>
        <p:spPr>
          <a:xfrm>
            <a:off x="2936493" y="3429000"/>
            <a:ext cx="5320687" cy="3447098"/>
          </a:xfrm>
          <a:prstGeom prst="rect">
            <a:avLst/>
          </a:prstGeom>
        </p:spPr>
        <p:txBody>
          <a:bodyPr wrap="none">
            <a:spAutoFit/>
          </a:bodyPr>
          <a:lstStyle/>
          <a:p>
            <a:pPr algn="ctr"/>
            <a:r>
              <a:rPr lang="en-US" dirty="0"/>
              <a:t>CAZE Stimulating creativity in digitalization era</a:t>
            </a:r>
            <a:endParaRPr lang="ro-RO" dirty="0"/>
          </a:p>
          <a:p>
            <a:pPr algn="ctr"/>
            <a:endParaRPr lang="ro-RO" sz="4000" dirty="0"/>
          </a:p>
          <a:p>
            <a:pPr algn="ctr"/>
            <a:r>
              <a:rPr lang="ro-RO" sz="4000" dirty="0"/>
              <a:t>MULTIPLIER EVENT</a:t>
            </a:r>
          </a:p>
          <a:p>
            <a:pPr algn="ctr"/>
            <a:r>
              <a:rPr lang="ro-RO" sz="4000" dirty="0"/>
              <a:t>BUZAU ROMANIA</a:t>
            </a:r>
          </a:p>
          <a:p>
            <a:pPr algn="ctr"/>
            <a:r>
              <a:rPr lang="ro-RO" sz="4000" dirty="0"/>
              <a:t>23 MARCH 2024</a:t>
            </a:r>
          </a:p>
          <a:p>
            <a:pPr algn="ctr"/>
            <a:r>
              <a:rPr lang="ro-RO" sz="4000" dirty="0"/>
              <a:t> </a:t>
            </a:r>
            <a:r>
              <a:rPr lang="en-US" sz="4000" dirty="0"/>
              <a:t> </a:t>
            </a:r>
            <a:endParaRPr lang="ro-RO" sz="4000" dirty="0"/>
          </a:p>
        </p:txBody>
      </p:sp>
      <p:sp>
        <p:nvSpPr>
          <p:cNvPr id="6" name="Rectangle 5"/>
          <p:cNvSpPr/>
          <p:nvPr/>
        </p:nvSpPr>
        <p:spPr>
          <a:xfrm>
            <a:off x="361562" y="0"/>
            <a:ext cx="11376347" cy="646331"/>
          </a:xfrm>
          <a:prstGeom prst="rect">
            <a:avLst/>
          </a:prstGeom>
        </p:spPr>
        <p:txBody>
          <a:bodyPr wrap="square">
            <a:spAutoFit/>
          </a:bodyPr>
          <a:lstStyle/>
          <a:p>
            <a:r>
              <a:rPr lang="en-US" b="1" i="0" u="none" strike="noStrike" baseline="0" dirty="0">
                <a:latin typeface="FreeSans"/>
              </a:rPr>
              <a:t>KA220-YOU - Cooperation partnerships in youth</a:t>
            </a:r>
            <a:r>
              <a:rPr lang="ro-RO" b="1" i="0" u="none" strike="noStrike" baseline="0" dirty="0">
                <a:latin typeface="FreeSans"/>
              </a:rPr>
              <a:t>            CAZE                        </a:t>
            </a:r>
            <a:r>
              <a:rPr lang="ro-RO" b="1" dirty="0"/>
              <a:t>2021-1-ES02-KA220-YOU-000028880</a:t>
            </a:r>
          </a:p>
          <a:p>
            <a:endParaRPr lang="ro-RO" dirty="0"/>
          </a:p>
        </p:txBody>
      </p:sp>
      <p:sp>
        <p:nvSpPr>
          <p:cNvPr id="7" name="Rectangle 6"/>
          <p:cNvSpPr/>
          <p:nvPr/>
        </p:nvSpPr>
        <p:spPr>
          <a:xfrm>
            <a:off x="5969202" y="3244334"/>
            <a:ext cx="253596" cy="369332"/>
          </a:xfrm>
          <a:prstGeom prst="rect">
            <a:avLst/>
          </a:prstGeom>
        </p:spPr>
        <p:txBody>
          <a:bodyPr wrap="none">
            <a:spAutoFit/>
          </a:bodyPr>
          <a:lstStyle/>
          <a:p>
            <a:r>
              <a:rPr lang="ro-RO" b="0" dirty="0">
                <a:effectLst/>
              </a:rPr>
              <a:t> </a:t>
            </a:r>
            <a:endParaRPr lang="ro-RO" dirty="0"/>
          </a:p>
        </p:txBody>
      </p:sp>
      <p:sp>
        <p:nvSpPr>
          <p:cNvPr id="8" name="Rectangle 7"/>
          <p:cNvSpPr/>
          <p:nvPr/>
        </p:nvSpPr>
        <p:spPr>
          <a:xfrm>
            <a:off x="5969202" y="3244334"/>
            <a:ext cx="253596" cy="369332"/>
          </a:xfrm>
          <a:prstGeom prst="rect">
            <a:avLst/>
          </a:prstGeom>
        </p:spPr>
        <p:txBody>
          <a:bodyPr wrap="none">
            <a:spAutoFit/>
          </a:bodyPr>
          <a:lstStyle/>
          <a:p>
            <a:r>
              <a:rPr lang="ro-RO" dirty="0"/>
              <a:t> </a:t>
            </a:r>
          </a:p>
        </p:txBody>
      </p:sp>
      <p:sp>
        <p:nvSpPr>
          <p:cNvPr id="9" name="Rectangle 8"/>
          <p:cNvSpPr/>
          <p:nvPr/>
        </p:nvSpPr>
        <p:spPr>
          <a:xfrm>
            <a:off x="5969202" y="3244334"/>
            <a:ext cx="253596" cy="369332"/>
          </a:xfrm>
          <a:prstGeom prst="rect">
            <a:avLst/>
          </a:prstGeom>
        </p:spPr>
        <p:txBody>
          <a:bodyPr wrap="none">
            <a:spAutoFit/>
          </a:bodyPr>
          <a:lstStyle/>
          <a:p>
            <a:r>
              <a:rPr lang="ro-RO" b="0" dirty="0">
                <a:effectLst/>
              </a:rPr>
              <a:t> </a:t>
            </a:r>
            <a:endParaRPr lang="ro-RO" dirty="0"/>
          </a:p>
        </p:txBody>
      </p:sp>
      <p:pic>
        <p:nvPicPr>
          <p:cNvPr id="10" name="Google Shape;299;p2" descr="Immagine che contiene testo&#10;&#10;Descrizione generata automaticamente"/>
          <p:cNvPicPr preferRelativeResize="0"/>
          <p:nvPr/>
        </p:nvPicPr>
        <p:blipFill rotWithShape="1">
          <a:blip r:embed="rId3">
            <a:alphaModFix/>
          </a:blip>
          <a:srcRect/>
          <a:stretch/>
        </p:blipFill>
        <p:spPr>
          <a:xfrm>
            <a:off x="2261096" y="1115559"/>
            <a:ext cx="5175402" cy="1361710"/>
          </a:xfrm>
          <a:prstGeom prst="rect">
            <a:avLst/>
          </a:prstGeom>
          <a:noFill/>
          <a:ln>
            <a:noFill/>
          </a:ln>
        </p:spPr>
      </p:pic>
      <p:pic>
        <p:nvPicPr>
          <p:cNvPr id="12" name="Picture 11">
            <a:extLst>
              <a:ext uri="{FF2B5EF4-FFF2-40B4-BE49-F238E27FC236}">
                <a16:creationId xmlns:a16="http://schemas.microsoft.com/office/drawing/2014/main" id="{C5E8CEEF-2C87-0A6C-DCFD-65704249C4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1990" y="1115559"/>
            <a:ext cx="4114567" cy="1344740"/>
          </a:xfrm>
          <a:prstGeom prst="rect">
            <a:avLst/>
          </a:prstGeom>
        </p:spPr>
      </p:pic>
    </p:spTree>
    <p:extLst>
      <p:ext uri="{BB962C8B-B14F-4D97-AF65-F5344CB8AC3E}">
        <p14:creationId xmlns:p14="http://schemas.microsoft.com/office/powerpoint/2010/main" val="1746345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2"/>
          <p:cNvSpPr txBox="1">
            <a:spLocks noGrp="1"/>
          </p:cNvSpPr>
          <p:nvPr>
            <p:ph idx="1"/>
          </p:nvPr>
        </p:nvSpPr>
        <p:spPr>
          <a:xfrm>
            <a:off x="238125" y="876300"/>
            <a:ext cx="7534275" cy="3609975"/>
          </a:xfrm>
          <a:prstGeom prst="rect">
            <a:avLst/>
          </a:prstGeom>
          <a:noFill/>
          <a:ln>
            <a:noFill/>
          </a:ln>
        </p:spPr>
        <p:txBody>
          <a:bodyPr spcFirstLastPara="1" wrap="square" lIns="91425" tIns="45700" rIns="91425" bIns="45700" anchor="t" anchorCtr="0">
            <a:normAutofit fontScale="40000" lnSpcReduction="20000"/>
          </a:bodyPr>
          <a:lstStyle/>
          <a:p>
            <a:pPr marL="0" lvl="0" indent="0" algn="l" rtl="0">
              <a:lnSpc>
                <a:spcPct val="90000"/>
              </a:lnSpc>
              <a:spcBef>
                <a:spcPts val="0"/>
              </a:spcBef>
              <a:spcAft>
                <a:spcPts val="0"/>
              </a:spcAft>
              <a:buSzPct val="115000"/>
              <a:buNone/>
            </a:pPr>
            <a:endParaRPr sz="7200">
              <a:solidFill>
                <a:schemeClr val="dk1"/>
              </a:solidFill>
            </a:endParaRPr>
          </a:p>
          <a:p>
            <a:pPr marL="0" lvl="0" indent="0" algn="l" rtl="0">
              <a:lnSpc>
                <a:spcPct val="90000"/>
              </a:lnSpc>
              <a:spcBef>
                <a:spcPts val="1176"/>
              </a:spcBef>
              <a:spcAft>
                <a:spcPts val="0"/>
              </a:spcAft>
              <a:buSzPct val="115000"/>
              <a:buNone/>
            </a:pPr>
            <a:endParaRPr sz="7200"/>
          </a:p>
          <a:p>
            <a:pPr marL="0" lvl="0" indent="0" algn="l" rtl="0">
              <a:lnSpc>
                <a:spcPct val="90000"/>
              </a:lnSpc>
              <a:spcBef>
                <a:spcPts val="1176"/>
              </a:spcBef>
              <a:spcAft>
                <a:spcPts val="0"/>
              </a:spcAft>
              <a:buSzPct val="115000"/>
              <a:buNone/>
            </a:pPr>
            <a:endParaRPr sz="7200">
              <a:solidFill>
                <a:schemeClr val="dk1"/>
              </a:solidFill>
            </a:endParaRPr>
          </a:p>
          <a:p>
            <a:pPr marL="0" lvl="0" indent="0" algn="l" rtl="0">
              <a:lnSpc>
                <a:spcPct val="90000"/>
              </a:lnSpc>
              <a:spcBef>
                <a:spcPts val="1176"/>
              </a:spcBef>
              <a:spcAft>
                <a:spcPts val="0"/>
              </a:spcAft>
              <a:buSzPct val="115000"/>
              <a:buNone/>
            </a:pPr>
            <a:endParaRPr sz="7200"/>
          </a:p>
          <a:p>
            <a:pPr marL="0" lvl="0" indent="0" algn="l" rtl="0">
              <a:lnSpc>
                <a:spcPct val="90000"/>
              </a:lnSpc>
              <a:spcBef>
                <a:spcPts val="1176"/>
              </a:spcBef>
              <a:spcAft>
                <a:spcPts val="0"/>
              </a:spcAft>
              <a:buSzPct val="115000"/>
              <a:buNone/>
            </a:pPr>
            <a:endParaRPr sz="7200">
              <a:solidFill>
                <a:schemeClr val="dk1"/>
              </a:solidFill>
            </a:endParaRPr>
          </a:p>
          <a:p>
            <a:pPr marL="0" lvl="0" indent="0" algn="just" rtl="0">
              <a:spcBef>
                <a:spcPts val="1584"/>
              </a:spcBef>
              <a:spcAft>
                <a:spcPts val="0"/>
              </a:spcAft>
              <a:buSzPct val="115000"/>
              <a:buNone/>
            </a:pPr>
            <a:endParaRPr sz="12300">
              <a:latin typeface="Calibri"/>
              <a:ea typeface="Calibri"/>
              <a:cs typeface="Calibri"/>
              <a:sym typeface="Calibri"/>
            </a:endParaRPr>
          </a:p>
          <a:p>
            <a:pPr marL="0" lvl="0" indent="0" algn="l" rtl="0">
              <a:spcBef>
                <a:spcPts val="792"/>
              </a:spcBef>
              <a:spcAft>
                <a:spcPts val="0"/>
              </a:spcAft>
              <a:buSzPct val="115000"/>
              <a:buNone/>
            </a:pPr>
            <a:endParaRPr sz="2400"/>
          </a:p>
          <a:p>
            <a:pPr marL="0" lvl="0" indent="0" algn="l" rtl="0">
              <a:spcBef>
                <a:spcPts val="792"/>
              </a:spcBef>
              <a:spcAft>
                <a:spcPts val="0"/>
              </a:spcAft>
              <a:buSzPct val="115000"/>
              <a:buNone/>
            </a:pPr>
            <a:r>
              <a:rPr lang="it-IT" sz="2400"/>
              <a:t> </a:t>
            </a:r>
            <a:endParaRPr/>
          </a:p>
        </p:txBody>
      </p:sp>
      <p:sp>
        <p:nvSpPr>
          <p:cNvPr id="291" name="Google Shape;291;p2"/>
          <p:cNvSpPr txBox="1"/>
          <p:nvPr/>
        </p:nvSpPr>
        <p:spPr>
          <a:xfrm>
            <a:off x="1053134" y="609123"/>
            <a:ext cx="6532653" cy="643599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Calibri"/>
              <a:buNone/>
            </a:pPr>
            <a:r>
              <a:rPr lang="it-IT" sz="2800" b="1" i="0" u="none" strike="noStrike" cap="none">
                <a:solidFill>
                  <a:srgbClr val="000000"/>
                </a:solidFill>
                <a:latin typeface="Calibri"/>
                <a:ea typeface="Calibri"/>
                <a:cs typeface="Calibri"/>
                <a:sym typeface="Calibri"/>
              </a:rPr>
              <a:t>Applicant Organization:</a:t>
            </a:r>
            <a:endParaRPr sz="2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Garamond"/>
              <a:buNone/>
            </a:pPr>
            <a:endParaRPr sz="24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Calibri"/>
              <a:buNone/>
            </a:pPr>
            <a:r>
              <a:rPr lang="it-IT" sz="2400" b="1" i="0" u="none" strike="noStrike" cap="none">
                <a:solidFill>
                  <a:srgbClr val="000000"/>
                </a:solidFill>
                <a:latin typeface="Calibri"/>
                <a:ea typeface="Calibri"/>
                <a:cs typeface="Calibri"/>
                <a:sym typeface="Calibri"/>
              </a:rPr>
              <a:t>ASSOCIATION DE COOPERATION AL DESAROLLO</a:t>
            </a:r>
            <a:endParaRPr/>
          </a:p>
          <a:p>
            <a:pPr marL="0" marR="0" lvl="0" indent="0" algn="l" rtl="0">
              <a:lnSpc>
                <a:spcPct val="100000"/>
              </a:lnSpc>
              <a:spcBef>
                <a:spcPts val="0"/>
              </a:spcBef>
              <a:spcAft>
                <a:spcPts val="0"/>
              </a:spcAft>
              <a:buClr>
                <a:srgbClr val="000000"/>
              </a:buClr>
              <a:buSzPts val="2400"/>
              <a:buFont typeface="Calibri"/>
              <a:buNone/>
            </a:pPr>
            <a:r>
              <a:rPr lang="it-IT" sz="2400" b="1" i="0" u="none" strike="noStrike" cap="none">
                <a:solidFill>
                  <a:srgbClr val="000000"/>
                </a:solidFill>
                <a:latin typeface="Calibri"/>
                <a:ea typeface="Calibri"/>
                <a:cs typeface="Calibri"/>
                <a:sym typeface="Calibri"/>
              </a:rPr>
              <a:t>ABARKA</a:t>
            </a:r>
            <a:endParaRPr/>
          </a:p>
          <a:p>
            <a:pPr marL="0" marR="0" lvl="0" indent="0" algn="l" rtl="0">
              <a:lnSpc>
                <a:spcPct val="100000"/>
              </a:lnSpc>
              <a:spcBef>
                <a:spcPts val="0"/>
              </a:spcBef>
              <a:spcAft>
                <a:spcPts val="0"/>
              </a:spcAft>
              <a:buClr>
                <a:schemeClr val="dk1"/>
              </a:buClr>
              <a:buSzPts val="2800"/>
              <a:buFont typeface="Garamond"/>
              <a:buNone/>
            </a:pPr>
            <a:endParaRPr sz="28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2800"/>
              <a:buFont typeface="Garamond"/>
              <a:buNone/>
            </a:pPr>
            <a:endParaRPr sz="28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Calibri"/>
              <a:buNone/>
            </a:pPr>
            <a:r>
              <a:rPr lang="it-IT" sz="2800" b="1" i="0" u="none" strike="noStrike" cap="none">
                <a:solidFill>
                  <a:srgbClr val="000000"/>
                </a:solidFill>
                <a:latin typeface="Calibri"/>
                <a:ea typeface="Calibri"/>
                <a:cs typeface="Calibri"/>
                <a:sym typeface="Calibri"/>
              </a:rPr>
              <a:t>Participant Organizations:</a:t>
            </a:r>
            <a:endParaRPr/>
          </a:p>
          <a:p>
            <a:pPr marL="0" marR="0" lvl="0" indent="0" algn="l" rtl="0">
              <a:lnSpc>
                <a:spcPct val="100000"/>
              </a:lnSpc>
              <a:spcBef>
                <a:spcPts val="0"/>
              </a:spcBef>
              <a:spcAft>
                <a:spcPts val="0"/>
              </a:spcAft>
              <a:buClr>
                <a:srgbClr val="000000"/>
              </a:buClr>
              <a:buSzPts val="2800"/>
              <a:buFont typeface="Calibri"/>
              <a:buNone/>
            </a:pPr>
            <a:r>
              <a:rPr lang="it-IT" sz="2800" b="0" i="0" u="none" strike="noStrike" cap="none">
                <a:solidFill>
                  <a:srgbClr val="000000"/>
                </a:solidFill>
                <a:latin typeface="Calibri"/>
                <a:ea typeface="Calibri"/>
                <a:cs typeface="Calibri"/>
                <a:sym typeface="Calibri"/>
              </a:rPr>
              <a:t>- </a:t>
            </a:r>
            <a:r>
              <a:rPr lang="it-IT" sz="2000" b="0" i="0" u="none" strike="noStrike" cap="none">
                <a:solidFill>
                  <a:srgbClr val="000000"/>
                </a:solidFill>
                <a:latin typeface="Calibri"/>
                <a:ea typeface="Calibri"/>
                <a:cs typeface="Calibri"/>
                <a:sym typeface="Calibri"/>
              </a:rPr>
              <a:t>Cercle Augustin d’Hippone </a:t>
            </a:r>
            <a:endParaRPr/>
          </a:p>
          <a:p>
            <a:pPr marL="0" marR="0" lvl="0" indent="0" algn="l" rtl="0">
              <a:lnSpc>
                <a:spcPct val="100000"/>
              </a:lnSpc>
              <a:spcBef>
                <a:spcPts val="0"/>
              </a:spcBef>
              <a:spcAft>
                <a:spcPts val="0"/>
              </a:spcAft>
              <a:buClr>
                <a:srgbClr val="000000"/>
              </a:buClr>
              <a:buSzPts val="2000"/>
              <a:buFont typeface="Calibri"/>
              <a:buNone/>
            </a:pPr>
            <a:r>
              <a:rPr lang="it-IT" sz="2000" b="0" i="0" u="none" strike="noStrike" cap="none">
                <a:solidFill>
                  <a:srgbClr val="000000"/>
                </a:solidFill>
                <a:latin typeface="Calibri"/>
                <a:ea typeface="Calibri"/>
                <a:cs typeface="Calibri"/>
                <a:sym typeface="Calibri"/>
              </a:rPr>
              <a:t>-  Mine Vaganti NGO </a:t>
            </a:r>
            <a:endParaRPr/>
          </a:p>
          <a:p>
            <a:pPr marL="0" marR="0" lvl="0" indent="0" algn="l" rtl="0">
              <a:lnSpc>
                <a:spcPct val="100000"/>
              </a:lnSpc>
              <a:spcBef>
                <a:spcPts val="0"/>
              </a:spcBef>
              <a:spcAft>
                <a:spcPts val="0"/>
              </a:spcAft>
              <a:buClr>
                <a:srgbClr val="000000"/>
              </a:buClr>
              <a:buSzPts val="2000"/>
              <a:buFont typeface="Calibri"/>
              <a:buNone/>
            </a:pPr>
            <a:r>
              <a:rPr lang="it-IT" sz="2000" b="0" i="0" u="none" strike="noStrike" cap="none">
                <a:solidFill>
                  <a:srgbClr val="000000"/>
                </a:solidFill>
                <a:latin typeface="Calibri"/>
                <a:ea typeface="Calibri"/>
                <a:cs typeface="Calibri"/>
                <a:sym typeface="Calibri"/>
              </a:rPr>
              <a:t>-  Namoi </a:t>
            </a:r>
            <a:endParaRPr/>
          </a:p>
          <a:p>
            <a:pPr marL="0" marR="0" lvl="0" indent="0" algn="l" rtl="0">
              <a:lnSpc>
                <a:spcPct val="107000"/>
              </a:lnSpc>
              <a:spcBef>
                <a:spcPts val="0"/>
              </a:spcBef>
              <a:spcAft>
                <a:spcPts val="0"/>
              </a:spcAft>
              <a:buNone/>
            </a:pPr>
            <a:r>
              <a:rPr lang="it-IT" sz="2000" b="0" i="0" u="none" strike="noStrike" cap="none">
                <a:solidFill>
                  <a:srgbClr val="000000"/>
                </a:solidFill>
                <a:latin typeface="Calibri"/>
                <a:ea typeface="Calibri"/>
                <a:cs typeface="Calibri"/>
                <a:sym typeface="Calibri"/>
              </a:rPr>
              <a:t>-</a:t>
            </a:r>
            <a:r>
              <a:rPr lang="it-IT" sz="2000" b="0" i="0" u="none" strike="noStrike" cap="none">
                <a:solidFill>
                  <a:schemeClr val="dk1"/>
                </a:solidFill>
                <a:latin typeface="Calibri"/>
                <a:ea typeface="Calibri"/>
                <a:cs typeface="Calibri"/>
                <a:sym typeface="Calibri"/>
              </a:rPr>
              <a:t> Integrare Europeana In Domeniul Tineretului, Sportului,                  Voluntariatului Si Cetateniei Active Europene</a:t>
            </a:r>
            <a:endParaRPr sz="2000" b="0" i="0" u="none" strike="noStrike" cap="none">
              <a:solidFill>
                <a:schemeClr val="dk1"/>
              </a:solidFill>
              <a:latin typeface="Calibri"/>
              <a:ea typeface="Calibri"/>
              <a:cs typeface="Calibri"/>
              <a:sym typeface="Calibri"/>
            </a:endParaRPr>
          </a:p>
          <a:p>
            <a:pPr marL="0" marR="0" lvl="0" indent="0" algn="l" rtl="0">
              <a:lnSpc>
                <a:spcPct val="107000"/>
              </a:lnSpc>
              <a:spcBef>
                <a:spcPts val="800"/>
              </a:spcBef>
              <a:spcAft>
                <a:spcPts val="0"/>
              </a:spcAft>
              <a:buNone/>
            </a:pPr>
            <a:r>
              <a:rPr lang="it-IT" sz="2000" b="0" i="0" u="none" strike="noStrike" cap="none">
                <a:solidFill>
                  <a:schemeClr val="dk1"/>
                </a:solidFill>
                <a:latin typeface="Calibri"/>
                <a:ea typeface="Calibri"/>
                <a:cs typeface="Calibri"/>
                <a:sym typeface="Calibri"/>
              </a:rPr>
              <a:t>- Iteach International Training And Learning Institute</a:t>
            </a:r>
            <a:endParaRPr/>
          </a:p>
          <a:p>
            <a:pPr marL="0" marR="0" lvl="0" indent="0" algn="l" rtl="0">
              <a:lnSpc>
                <a:spcPct val="107000"/>
              </a:lnSpc>
              <a:spcBef>
                <a:spcPts val="800"/>
              </a:spcBef>
              <a:spcAft>
                <a:spcPts val="0"/>
              </a:spcAft>
              <a:buNone/>
            </a:pPr>
            <a:r>
              <a:rPr lang="it-IT" sz="2000" b="0" i="0" u="none" strike="noStrike" cap="none">
                <a:solidFill>
                  <a:schemeClr val="dk1"/>
                </a:solidFill>
                <a:latin typeface="Calibri"/>
                <a:ea typeface="Calibri"/>
                <a:cs typeface="Calibri"/>
                <a:sym typeface="Calibri"/>
              </a:rPr>
              <a:t>- SC Psihoforworld</a:t>
            </a:r>
            <a:endParaRPr sz="2000" b="0" i="0" u="none" strike="noStrike" cap="none">
              <a:solidFill>
                <a:schemeClr val="dk1"/>
              </a:solidFill>
              <a:latin typeface="Calibri"/>
              <a:ea typeface="Calibri"/>
              <a:cs typeface="Calibri"/>
              <a:sym typeface="Calibri"/>
            </a:endParaRPr>
          </a:p>
          <a:p>
            <a:pPr marL="0" marR="0" lvl="0" indent="0" algn="l" rtl="0">
              <a:lnSpc>
                <a:spcPct val="107000"/>
              </a:lnSpc>
              <a:spcBef>
                <a:spcPts val="800"/>
              </a:spcBef>
              <a:spcAft>
                <a:spcPts val="0"/>
              </a:spcAft>
              <a:buNone/>
            </a:pPr>
            <a:endParaRPr sz="2800" b="0" i="0" u="none" strike="noStrike" cap="none">
              <a:solidFill>
                <a:srgbClr val="000000"/>
              </a:solidFill>
              <a:latin typeface="Calibri"/>
              <a:ea typeface="Calibri"/>
              <a:cs typeface="Calibri"/>
              <a:sym typeface="Calibri"/>
            </a:endParaRPr>
          </a:p>
          <a:p>
            <a:pPr marL="342900" marR="0" lvl="0" indent="-190500" algn="l" rtl="0">
              <a:lnSpc>
                <a:spcPct val="100000"/>
              </a:lnSpc>
              <a:spcBef>
                <a:spcPts val="800"/>
              </a:spcBef>
              <a:spcAft>
                <a:spcPts val="0"/>
              </a:spcAft>
              <a:buClr>
                <a:srgbClr val="000000"/>
              </a:buClr>
              <a:buSzPts val="2400"/>
              <a:buFont typeface="Arial"/>
              <a:buNone/>
            </a:pPr>
            <a:endParaRPr sz="1800" b="0" i="0" u="none" strike="noStrike" cap="none">
              <a:solidFill>
                <a:srgbClr val="000000"/>
              </a:solidFill>
              <a:latin typeface="Calibri"/>
              <a:ea typeface="Calibri"/>
              <a:cs typeface="Calibri"/>
              <a:sym typeface="Calibri"/>
            </a:endParaRPr>
          </a:p>
        </p:txBody>
      </p:sp>
      <p:pic>
        <p:nvPicPr>
          <p:cNvPr id="292" name="Google Shape;292;p2"/>
          <p:cNvPicPr preferRelativeResize="0"/>
          <p:nvPr/>
        </p:nvPicPr>
        <p:blipFill rotWithShape="1">
          <a:blip r:embed="rId3">
            <a:alphaModFix/>
          </a:blip>
          <a:srcRect/>
          <a:stretch/>
        </p:blipFill>
        <p:spPr>
          <a:xfrm>
            <a:off x="7283748" y="52399"/>
            <a:ext cx="1527309" cy="995170"/>
          </a:xfrm>
          <a:prstGeom prst="rect">
            <a:avLst/>
          </a:prstGeom>
          <a:noFill/>
          <a:ln>
            <a:noFill/>
          </a:ln>
        </p:spPr>
      </p:pic>
      <p:pic>
        <p:nvPicPr>
          <p:cNvPr id="293" name="Google Shape;293;p2" descr="ligo asociatie_nou (2)"/>
          <p:cNvPicPr preferRelativeResize="0"/>
          <p:nvPr/>
        </p:nvPicPr>
        <p:blipFill rotWithShape="1">
          <a:blip r:embed="rId4">
            <a:alphaModFix/>
          </a:blip>
          <a:srcRect/>
          <a:stretch/>
        </p:blipFill>
        <p:spPr>
          <a:xfrm>
            <a:off x="7349033" y="4528803"/>
            <a:ext cx="1919052" cy="649207"/>
          </a:xfrm>
          <a:prstGeom prst="rect">
            <a:avLst/>
          </a:prstGeom>
          <a:noFill/>
          <a:ln>
            <a:noFill/>
          </a:ln>
        </p:spPr>
      </p:pic>
      <p:pic>
        <p:nvPicPr>
          <p:cNvPr id="294" name="Google Shape;294;p2" descr="CAH"/>
          <p:cNvPicPr preferRelativeResize="0"/>
          <p:nvPr/>
        </p:nvPicPr>
        <p:blipFill rotWithShape="1">
          <a:blip r:embed="rId5">
            <a:alphaModFix/>
          </a:blip>
          <a:srcRect/>
          <a:stretch/>
        </p:blipFill>
        <p:spPr>
          <a:xfrm>
            <a:off x="7349033" y="1423159"/>
            <a:ext cx="1919052" cy="909493"/>
          </a:xfrm>
          <a:prstGeom prst="rect">
            <a:avLst/>
          </a:prstGeom>
          <a:noFill/>
          <a:ln>
            <a:noFill/>
          </a:ln>
        </p:spPr>
      </p:pic>
      <p:pic>
        <p:nvPicPr>
          <p:cNvPr id="295" name="Google Shape;295;p2"/>
          <p:cNvPicPr preferRelativeResize="0"/>
          <p:nvPr/>
        </p:nvPicPr>
        <p:blipFill rotWithShape="1">
          <a:blip r:embed="rId6">
            <a:alphaModFix/>
          </a:blip>
          <a:srcRect/>
          <a:stretch/>
        </p:blipFill>
        <p:spPr>
          <a:xfrm>
            <a:off x="10135489" y="4172827"/>
            <a:ext cx="951828" cy="946787"/>
          </a:xfrm>
          <a:prstGeom prst="rect">
            <a:avLst/>
          </a:prstGeom>
          <a:noFill/>
          <a:ln>
            <a:noFill/>
          </a:ln>
        </p:spPr>
      </p:pic>
      <p:pic>
        <p:nvPicPr>
          <p:cNvPr id="296" name="Google Shape;296;p2" descr="Mine Vaganti NGO"/>
          <p:cNvPicPr preferRelativeResize="0"/>
          <p:nvPr/>
        </p:nvPicPr>
        <p:blipFill rotWithShape="1">
          <a:blip r:embed="rId7">
            <a:alphaModFix/>
          </a:blip>
          <a:srcRect/>
          <a:stretch/>
        </p:blipFill>
        <p:spPr>
          <a:xfrm>
            <a:off x="7349033" y="2869401"/>
            <a:ext cx="1919052" cy="834968"/>
          </a:xfrm>
          <a:prstGeom prst="rect">
            <a:avLst/>
          </a:prstGeom>
          <a:noFill/>
          <a:ln>
            <a:noFill/>
          </a:ln>
        </p:spPr>
      </p:pic>
      <p:pic>
        <p:nvPicPr>
          <p:cNvPr id="297" name="Google Shape;297;p2"/>
          <p:cNvPicPr preferRelativeResize="0"/>
          <p:nvPr/>
        </p:nvPicPr>
        <p:blipFill rotWithShape="1">
          <a:blip r:embed="rId8">
            <a:alphaModFix/>
          </a:blip>
          <a:srcRect/>
          <a:stretch/>
        </p:blipFill>
        <p:spPr>
          <a:xfrm>
            <a:off x="10083941" y="2681709"/>
            <a:ext cx="973156" cy="1287494"/>
          </a:xfrm>
          <a:prstGeom prst="rect">
            <a:avLst/>
          </a:prstGeom>
          <a:noFill/>
          <a:ln>
            <a:noFill/>
          </a:ln>
        </p:spPr>
      </p:pic>
      <p:pic>
        <p:nvPicPr>
          <p:cNvPr id="298" name="Google Shape;298;p2" descr="Potrebbe essere un'immagine raffigurante il seguente testo &quot;HTC INSTITUTE Experience Learning With Us&quot;&quot;"/>
          <p:cNvPicPr preferRelativeResize="0"/>
          <p:nvPr/>
        </p:nvPicPr>
        <p:blipFill rotWithShape="1">
          <a:blip r:embed="rId9">
            <a:alphaModFix/>
          </a:blip>
          <a:srcRect/>
          <a:stretch/>
        </p:blipFill>
        <p:spPr>
          <a:xfrm>
            <a:off x="10083941" y="1423160"/>
            <a:ext cx="1054925" cy="1054925"/>
          </a:xfrm>
          <a:prstGeom prst="rect">
            <a:avLst/>
          </a:prstGeom>
          <a:noFill/>
          <a:ln>
            <a:noFill/>
          </a:ln>
        </p:spPr>
      </p:pic>
      <p:pic>
        <p:nvPicPr>
          <p:cNvPr id="299" name="Google Shape;299;p2" descr="Immagine che contiene testo&#10;&#10;Descrizione generata automaticamente"/>
          <p:cNvPicPr preferRelativeResize="0"/>
          <p:nvPr/>
        </p:nvPicPr>
        <p:blipFill rotWithShape="1">
          <a:blip r:embed="rId10">
            <a:alphaModFix/>
          </a:blip>
          <a:srcRect/>
          <a:stretch/>
        </p:blipFill>
        <p:spPr>
          <a:xfrm>
            <a:off x="9014909" y="121443"/>
            <a:ext cx="2385060" cy="487680"/>
          </a:xfrm>
          <a:prstGeom prst="rect">
            <a:avLst/>
          </a:prstGeom>
          <a:noFill/>
          <a:ln>
            <a:noFill/>
          </a:ln>
        </p:spPr>
      </p:pic>
    </p:spTree>
    <p:extLst>
      <p:ext uri="{BB962C8B-B14F-4D97-AF65-F5344CB8AC3E}">
        <p14:creationId xmlns:p14="http://schemas.microsoft.com/office/powerpoint/2010/main" val="2928641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7091" y="560389"/>
            <a:ext cx="10246480" cy="3880773"/>
          </a:xfrm>
        </p:spPr>
        <p:txBody>
          <a:bodyPr>
            <a:noAutofit/>
          </a:bodyPr>
          <a:lstStyle/>
          <a:p>
            <a:pPr marL="0" indent="0">
              <a:buNone/>
            </a:pPr>
            <a:r>
              <a:rPr lang="en-US" dirty="0"/>
              <a:t>Within the Europe 2020 Strategy, our project contributes to entrepreneurship education and training for young people from</a:t>
            </a:r>
            <a:r>
              <a:rPr lang="ro-RO" dirty="0"/>
              <a:t> </a:t>
            </a:r>
            <a:r>
              <a:rPr lang="en-US" dirty="0"/>
              <a:t>rural areas, young migrants, young people with reduced opportunities, in our project are called young CAZE.</a:t>
            </a:r>
          </a:p>
          <a:p>
            <a:pPr marL="0" indent="0" algn="just">
              <a:buNone/>
            </a:pPr>
            <a:r>
              <a:rPr lang="en-US" dirty="0">
                <a:highlight>
                  <a:srgbClr val="FFFF00"/>
                </a:highlight>
              </a:rPr>
              <a:t>The young people in our target group have finished their studies, some of them have small businesses but the share on the</a:t>
            </a:r>
            <a:r>
              <a:rPr lang="ro-RO" dirty="0">
                <a:highlight>
                  <a:srgbClr val="FFFF00"/>
                </a:highlight>
              </a:rPr>
              <a:t> </a:t>
            </a:r>
            <a:r>
              <a:rPr lang="en-US" dirty="0">
                <a:highlight>
                  <a:srgbClr val="FFFF00"/>
                </a:highlight>
              </a:rPr>
              <a:t>sales market is still difficult, they have more access through fairs, they sell products to other distributors, sometimes they</a:t>
            </a:r>
            <a:r>
              <a:rPr lang="ro-RO" dirty="0">
                <a:highlight>
                  <a:srgbClr val="FFFF00"/>
                </a:highlight>
              </a:rPr>
              <a:t> </a:t>
            </a:r>
            <a:r>
              <a:rPr lang="en-US" dirty="0">
                <a:highlight>
                  <a:srgbClr val="FFFF00"/>
                </a:highlight>
              </a:rPr>
              <a:t>stay with their products in stock. The CAZE project helps CAZE young people and youth workers to learn entrepreneurship</a:t>
            </a:r>
            <a:r>
              <a:rPr lang="ro-RO" dirty="0">
                <a:highlight>
                  <a:srgbClr val="FFFF00"/>
                </a:highlight>
              </a:rPr>
              <a:t> </a:t>
            </a:r>
            <a:r>
              <a:rPr lang="en-US" dirty="0">
                <a:highlight>
                  <a:srgbClr val="FFFF00"/>
                </a:highlight>
              </a:rPr>
              <a:t>with all modern and digital tools.</a:t>
            </a:r>
          </a:p>
          <a:p>
            <a:pPr marL="0" indent="0" algn="just">
              <a:buNone/>
            </a:pPr>
            <a:r>
              <a:rPr lang="en-US" dirty="0">
                <a:highlight>
                  <a:srgbClr val="FFFF00"/>
                </a:highlight>
              </a:rPr>
              <a:t>The young CASES will be trained by experienced youth workers who are entrepreneurs themselves nowadays and share</a:t>
            </a:r>
            <a:r>
              <a:rPr lang="ro-RO" dirty="0">
                <a:highlight>
                  <a:srgbClr val="FFFF00"/>
                </a:highlight>
              </a:rPr>
              <a:t> </a:t>
            </a:r>
            <a:r>
              <a:rPr lang="en-US" dirty="0">
                <a:highlight>
                  <a:srgbClr val="FFFF00"/>
                </a:highlight>
              </a:rPr>
              <a:t>their current knowledge and experience with them. The intellectual result will be that both CAZE young people and youth</a:t>
            </a:r>
            <a:r>
              <a:rPr lang="ro-RO" dirty="0">
                <a:highlight>
                  <a:srgbClr val="FFFF00"/>
                </a:highlight>
              </a:rPr>
              <a:t> </a:t>
            </a:r>
            <a:r>
              <a:rPr lang="en-US" dirty="0">
                <a:highlight>
                  <a:srgbClr val="FFFF00"/>
                </a:highlight>
              </a:rPr>
              <a:t>workers will develop their basic skills and confidence to create and develop their own business and will know how to use</a:t>
            </a:r>
            <a:r>
              <a:rPr lang="ro-RO" dirty="0">
                <a:highlight>
                  <a:srgbClr val="FFFF00"/>
                </a:highlight>
              </a:rPr>
              <a:t> </a:t>
            </a:r>
            <a:r>
              <a:rPr lang="en-US" dirty="0">
                <a:highlight>
                  <a:srgbClr val="FFFF00"/>
                </a:highlight>
              </a:rPr>
              <a:t>digital tools for this.</a:t>
            </a:r>
          </a:p>
          <a:p>
            <a:pPr marL="0" indent="0" algn="just">
              <a:buNone/>
            </a:pPr>
            <a:r>
              <a:rPr lang="en-US" dirty="0">
                <a:highlight>
                  <a:srgbClr val="FFFF00"/>
                </a:highlight>
              </a:rPr>
              <a:t>The target groups of our project are young people aged between 18 and 35 from rural areas, immigrants, young people with</a:t>
            </a:r>
            <a:r>
              <a:rPr lang="ro-RO" dirty="0">
                <a:highlight>
                  <a:srgbClr val="FFFF00"/>
                </a:highlight>
              </a:rPr>
              <a:t> </a:t>
            </a:r>
            <a:r>
              <a:rPr lang="en-US" dirty="0">
                <a:highlight>
                  <a:srgbClr val="FFFF00"/>
                </a:highlight>
              </a:rPr>
              <a:t>reduced opportunities, youth workers, youth organizations.</a:t>
            </a:r>
          </a:p>
          <a:p>
            <a:pPr marL="0" indent="0" algn="just">
              <a:buNone/>
            </a:pPr>
            <a:r>
              <a:rPr lang="en-US" dirty="0">
                <a:highlight>
                  <a:srgbClr val="FFFF00"/>
                </a:highlight>
              </a:rPr>
              <a:t>In our project, we stimulate and practice the use of digital skills in 21st century e-commerce, including literacy skills such as</a:t>
            </a:r>
            <a:r>
              <a:rPr lang="ro-RO" dirty="0">
                <a:highlight>
                  <a:srgbClr val="FFFF00"/>
                </a:highlight>
              </a:rPr>
              <a:t> </a:t>
            </a:r>
            <a:r>
              <a:rPr lang="en-US" dirty="0">
                <a:highlight>
                  <a:srgbClr val="FFFF00"/>
                </a:highlight>
              </a:rPr>
              <a:t>3D printing, virtual reality, website and store design, and media literacy through e-learning and publishing, learning such as</a:t>
            </a:r>
            <a:r>
              <a:rPr lang="ro-RO" dirty="0">
                <a:highlight>
                  <a:srgbClr val="FFFF00"/>
                </a:highlight>
              </a:rPr>
              <a:t> </a:t>
            </a:r>
            <a:r>
              <a:rPr lang="en-US" dirty="0">
                <a:highlight>
                  <a:srgbClr val="FFFF00"/>
                </a:highlight>
              </a:rPr>
              <a:t>conceptual and creative thinking by collaborating in a team and with other independent professionals and communicating</a:t>
            </a:r>
            <a:r>
              <a:rPr lang="ro-RO" dirty="0">
                <a:highlight>
                  <a:srgbClr val="FFFF00"/>
                </a:highlight>
              </a:rPr>
              <a:t> </a:t>
            </a:r>
            <a:r>
              <a:rPr lang="en-US" dirty="0">
                <a:highlight>
                  <a:srgbClr val="FFFF00"/>
                </a:highlight>
              </a:rPr>
              <a:t>through modern channels.</a:t>
            </a:r>
            <a:endParaRPr lang="ro-RO" dirty="0">
              <a:highlight>
                <a:srgbClr val="FFFF00"/>
              </a:highlight>
            </a:endParaRPr>
          </a:p>
        </p:txBody>
      </p:sp>
      <p:sp>
        <p:nvSpPr>
          <p:cNvPr id="5" name="Rectangle 4"/>
          <p:cNvSpPr/>
          <p:nvPr/>
        </p:nvSpPr>
        <p:spPr>
          <a:xfrm>
            <a:off x="5969202" y="3244334"/>
            <a:ext cx="253596" cy="369332"/>
          </a:xfrm>
          <a:prstGeom prst="rect">
            <a:avLst/>
          </a:prstGeom>
        </p:spPr>
        <p:txBody>
          <a:bodyPr wrap="none">
            <a:spAutoFit/>
          </a:bodyPr>
          <a:lstStyle/>
          <a:p>
            <a:r>
              <a:rPr lang="ro-RO" b="0" dirty="0">
                <a:effectLst/>
              </a:rPr>
              <a:t> </a:t>
            </a:r>
            <a:endParaRPr lang="ro-RO" dirty="0"/>
          </a:p>
        </p:txBody>
      </p:sp>
    </p:spTree>
    <p:extLst>
      <p:ext uri="{BB962C8B-B14F-4D97-AF65-F5344CB8AC3E}">
        <p14:creationId xmlns:p14="http://schemas.microsoft.com/office/powerpoint/2010/main" val="3134433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
          <p:cNvSpPr txBox="1">
            <a:spLocks noGrp="1"/>
          </p:cNvSpPr>
          <p:nvPr>
            <p:ph idx="1"/>
          </p:nvPr>
        </p:nvSpPr>
        <p:spPr>
          <a:xfrm>
            <a:off x="161925" y="478930"/>
            <a:ext cx="7277100" cy="371474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DEDED"/>
              </a:buClr>
              <a:buSzPts val="2800"/>
              <a:buNone/>
            </a:pPr>
            <a:r>
              <a:rPr lang="it-IT" b="1" dirty="0">
                <a:highlight>
                  <a:srgbClr val="FFFF00"/>
                </a:highlight>
                <a:latin typeface="Calibri"/>
                <a:ea typeface="Calibri"/>
                <a:cs typeface="Calibri"/>
                <a:sym typeface="Calibri"/>
              </a:rPr>
              <a:t>OBJECTIVES</a:t>
            </a:r>
            <a:endParaRPr dirty="0">
              <a:highlight>
                <a:srgbClr val="FFFF00"/>
              </a:highlight>
            </a:endParaRPr>
          </a:p>
          <a:p>
            <a:pPr marL="0" lvl="0" indent="0" algn="just" rtl="0">
              <a:lnSpc>
                <a:spcPct val="90000"/>
              </a:lnSpc>
              <a:spcBef>
                <a:spcPts val="1000"/>
              </a:spcBef>
              <a:spcAft>
                <a:spcPts val="0"/>
              </a:spcAft>
              <a:buClr>
                <a:srgbClr val="EDEDED"/>
              </a:buClr>
              <a:buSzPts val="1400"/>
              <a:buNone/>
            </a:pPr>
            <a:endParaRPr dirty="0">
              <a:highlight>
                <a:srgbClr val="FFFF00"/>
              </a:highlight>
              <a:latin typeface="Calibri"/>
              <a:ea typeface="Calibri"/>
              <a:cs typeface="Calibri"/>
              <a:sym typeface="Calibri"/>
            </a:endParaRPr>
          </a:p>
          <a:p>
            <a:pPr marL="0" lvl="0" indent="0" algn="just" rtl="0">
              <a:lnSpc>
                <a:spcPct val="90000"/>
              </a:lnSpc>
              <a:spcBef>
                <a:spcPts val="1000"/>
              </a:spcBef>
              <a:spcAft>
                <a:spcPts val="0"/>
              </a:spcAft>
              <a:buClr>
                <a:srgbClr val="EDEDED"/>
              </a:buClr>
              <a:buSzPts val="1400"/>
              <a:buNone/>
            </a:pPr>
            <a:r>
              <a:rPr lang="it-IT" dirty="0">
                <a:highlight>
                  <a:srgbClr val="FFFF00"/>
                </a:highlight>
                <a:latin typeface="Calibri"/>
                <a:ea typeface="Calibri"/>
                <a:cs typeface="Calibri"/>
                <a:sym typeface="Calibri"/>
              </a:rPr>
              <a:t>1. Developing the capacity for self-entrepreneurship for youth from target group a sustainable and independent life;</a:t>
            </a:r>
            <a:endParaRPr dirty="0">
              <a:highlight>
                <a:srgbClr val="FFFF00"/>
              </a:highlight>
            </a:endParaRPr>
          </a:p>
          <a:p>
            <a:pPr marL="0" lvl="0" indent="0" algn="just" rtl="0">
              <a:lnSpc>
                <a:spcPct val="90000"/>
              </a:lnSpc>
              <a:spcBef>
                <a:spcPts val="1000"/>
              </a:spcBef>
              <a:spcAft>
                <a:spcPts val="0"/>
              </a:spcAft>
              <a:buClr>
                <a:srgbClr val="EDEDED"/>
              </a:buClr>
              <a:buSzPts val="1400"/>
              <a:buNone/>
            </a:pPr>
            <a:r>
              <a:rPr lang="it-IT" dirty="0">
                <a:highlight>
                  <a:srgbClr val="FFFF00"/>
                </a:highlight>
                <a:latin typeface="Calibri"/>
                <a:ea typeface="Calibri"/>
                <a:cs typeface="Calibri"/>
                <a:sym typeface="Calibri"/>
              </a:rPr>
              <a:t>2. Promoting the social inclusion of youth target group “CAZE” in EU countries by empowering them to enter the labor market through newly acquired skills.</a:t>
            </a:r>
            <a:endParaRPr dirty="0">
              <a:highlight>
                <a:srgbClr val="FFFF00"/>
              </a:highlight>
            </a:endParaRPr>
          </a:p>
          <a:p>
            <a:pPr marL="0" lvl="0" indent="0" algn="just" rtl="0">
              <a:lnSpc>
                <a:spcPct val="90000"/>
              </a:lnSpc>
              <a:spcBef>
                <a:spcPts val="1000"/>
              </a:spcBef>
              <a:spcAft>
                <a:spcPts val="0"/>
              </a:spcAft>
              <a:buClr>
                <a:srgbClr val="EDEDED"/>
              </a:buClr>
              <a:buSzPts val="1400"/>
              <a:buNone/>
            </a:pPr>
            <a:r>
              <a:rPr lang="it-IT" dirty="0">
                <a:highlight>
                  <a:srgbClr val="FFFF00"/>
                </a:highlight>
                <a:latin typeface="Calibri"/>
                <a:ea typeface="Calibri"/>
                <a:cs typeface="Calibri"/>
                <a:sym typeface="Calibri"/>
              </a:rPr>
              <a:t>3. Development of digital skills in the field of new technologies, promoting interaction between participants and specialists-mentors in the digital field;</a:t>
            </a:r>
            <a:endParaRPr dirty="0">
              <a:highlight>
                <a:srgbClr val="FFFF00"/>
              </a:highlight>
            </a:endParaRPr>
          </a:p>
          <a:p>
            <a:pPr marL="0" lvl="0" indent="0" algn="just" rtl="0">
              <a:lnSpc>
                <a:spcPct val="90000"/>
              </a:lnSpc>
              <a:spcBef>
                <a:spcPts val="1000"/>
              </a:spcBef>
              <a:spcAft>
                <a:spcPts val="0"/>
              </a:spcAft>
              <a:buClr>
                <a:srgbClr val="EDEDED"/>
              </a:buClr>
              <a:buSzPts val="1400"/>
              <a:buNone/>
            </a:pPr>
            <a:r>
              <a:rPr lang="it-IT" dirty="0">
                <a:highlight>
                  <a:srgbClr val="FFFF00"/>
                </a:highlight>
                <a:latin typeface="Calibri"/>
                <a:ea typeface="Calibri"/>
                <a:cs typeface="Calibri"/>
                <a:sym typeface="Calibri"/>
              </a:rPr>
              <a:t>4. Enhancing the capacity of organisations to work at international level by implementing a European project</a:t>
            </a:r>
            <a:endParaRPr dirty="0">
              <a:highlight>
                <a:srgbClr val="FFFF00"/>
              </a:highlight>
              <a:latin typeface="Calibri"/>
              <a:ea typeface="Calibri"/>
              <a:cs typeface="Calibri"/>
              <a:sym typeface="Calibri"/>
            </a:endParaRPr>
          </a:p>
          <a:p>
            <a:pPr marL="0" lvl="0" indent="0" algn="just" rtl="0">
              <a:lnSpc>
                <a:spcPct val="90000"/>
              </a:lnSpc>
              <a:spcBef>
                <a:spcPts val="1000"/>
              </a:spcBef>
              <a:spcAft>
                <a:spcPts val="0"/>
              </a:spcAft>
              <a:buClr>
                <a:srgbClr val="EDEDED"/>
              </a:buClr>
              <a:buSzPts val="1400"/>
              <a:buNone/>
            </a:pPr>
            <a:endParaRPr sz="1400" dirty="0">
              <a:highlight>
                <a:srgbClr val="FFFF00"/>
              </a:highlight>
              <a:latin typeface="Calibri"/>
              <a:ea typeface="Calibri"/>
              <a:cs typeface="Calibri"/>
              <a:sym typeface="Calibri"/>
            </a:endParaRPr>
          </a:p>
          <a:p>
            <a:pPr marL="0" lvl="0" indent="0" algn="l" rtl="0">
              <a:lnSpc>
                <a:spcPct val="90000"/>
              </a:lnSpc>
              <a:spcBef>
                <a:spcPts val="1000"/>
              </a:spcBef>
              <a:spcAft>
                <a:spcPts val="0"/>
              </a:spcAft>
              <a:buClr>
                <a:srgbClr val="EDEDED"/>
              </a:buClr>
              <a:buSzPts val="1400"/>
              <a:buNone/>
            </a:pPr>
            <a:endParaRPr sz="1400" dirty="0">
              <a:highlight>
                <a:srgbClr val="FFFF00"/>
              </a:highlight>
            </a:endParaRPr>
          </a:p>
          <a:p>
            <a:pPr marL="0" lvl="0" indent="0" algn="l" rtl="0">
              <a:lnSpc>
                <a:spcPct val="90000"/>
              </a:lnSpc>
              <a:spcBef>
                <a:spcPts val="1000"/>
              </a:spcBef>
              <a:spcAft>
                <a:spcPts val="0"/>
              </a:spcAft>
              <a:buClr>
                <a:srgbClr val="EDEDED"/>
              </a:buClr>
              <a:buSzPts val="1400"/>
              <a:buNone/>
            </a:pPr>
            <a:r>
              <a:rPr lang="it-IT" sz="1400" dirty="0">
                <a:highlight>
                  <a:srgbClr val="FFFF00"/>
                </a:highlight>
              </a:rPr>
              <a:t> </a:t>
            </a:r>
            <a:endParaRPr dirty="0">
              <a:highlight>
                <a:srgbClr val="FFFF00"/>
              </a:highlight>
            </a:endParaRPr>
          </a:p>
        </p:txBody>
      </p:sp>
      <p:pic>
        <p:nvPicPr>
          <p:cNvPr id="311" name="Google Shape;311;p4" descr="Nessuna descrizione della foto disponibile."/>
          <p:cNvPicPr preferRelativeResize="0"/>
          <p:nvPr/>
        </p:nvPicPr>
        <p:blipFill rotWithShape="1">
          <a:blip r:embed="rId3">
            <a:alphaModFix/>
          </a:blip>
          <a:srcRect t="16488" b="27262"/>
          <a:stretch/>
        </p:blipFill>
        <p:spPr>
          <a:xfrm>
            <a:off x="7772400" y="4193679"/>
            <a:ext cx="4257675" cy="2394942"/>
          </a:xfrm>
          <a:prstGeom prst="rect">
            <a:avLst/>
          </a:prstGeom>
          <a:noFill/>
          <a:ln>
            <a:noFill/>
          </a:ln>
        </p:spPr>
      </p:pic>
      <p:pic>
        <p:nvPicPr>
          <p:cNvPr id="312" name="Google Shape;312;p4" descr="Immagine che contiene testo&#10;&#10;Descrizione generata automaticamente"/>
          <p:cNvPicPr preferRelativeResize="0"/>
          <p:nvPr/>
        </p:nvPicPr>
        <p:blipFill rotWithShape="1">
          <a:blip r:embed="rId4">
            <a:alphaModFix/>
          </a:blip>
          <a:srcRect/>
          <a:stretch/>
        </p:blipFill>
        <p:spPr>
          <a:xfrm>
            <a:off x="9465945" y="384810"/>
            <a:ext cx="2385060" cy="487680"/>
          </a:xfrm>
          <a:prstGeom prst="rect">
            <a:avLst/>
          </a:prstGeom>
          <a:noFill/>
          <a:ln>
            <a:noFill/>
          </a:ln>
        </p:spPr>
      </p:pic>
    </p:spTree>
    <p:extLst>
      <p:ext uri="{BB962C8B-B14F-4D97-AF65-F5344CB8AC3E}">
        <p14:creationId xmlns:p14="http://schemas.microsoft.com/office/powerpoint/2010/main" val="473204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7477" y="5093822"/>
            <a:ext cx="8534400" cy="1507067"/>
          </a:xfrm>
        </p:spPr>
        <p:txBody>
          <a:bodyPr/>
          <a:lstStyle/>
          <a:p>
            <a:r>
              <a:rPr lang="en-US" b="1" dirty="0"/>
              <a:t>Implementation: </a:t>
            </a:r>
            <a:r>
              <a:rPr lang="en-US" dirty="0"/>
              <a:t>What activities </a:t>
            </a:r>
            <a:r>
              <a:rPr lang="ro-RO" dirty="0"/>
              <a:t>we</a:t>
            </a:r>
            <a:r>
              <a:rPr lang="en-US" dirty="0"/>
              <a:t> implement</a:t>
            </a:r>
            <a:endParaRPr lang="ro-RO" dirty="0"/>
          </a:p>
        </p:txBody>
      </p:sp>
      <p:sp>
        <p:nvSpPr>
          <p:cNvPr id="3" name="Content Placeholder 2"/>
          <p:cNvSpPr>
            <a:spLocks noGrp="1"/>
          </p:cNvSpPr>
          <p:nvPr>
            <p:ph idx="1"/>
          </p:nvPr>
        </p:nvSpPr>
        <p:spPr/>
        <p:txBody>
          <a:bodyPr>
            <a:noAutofit/>
          </a:bodyPr>
          <a:lstStyle/>
          <a:p>
            <a:pPr algn="just"/>
            <a:r>
              <a:rPr lang="en-US" sz="2400" dirty="0">
                <a:highlight>
                  <a:srgbClr val="FFFF00"/>
                </a:highlight>
              </a:rPr>
              <a:t>PPR1: An educational format tested and validated to teach basic, transversal and entrepreneurial skills applied especially in</a:t>
            </a:r>
            <a:r>
              <a:rPr lang="ro-RO" sz="2400" dirty="0">
                <a:highlight>
                  <a:srgbClr val="FFFF00"/>
                </a:highlight>
              </a:rPr>
              <a:t> the field of craft;</a:t>
            </a:r>
          </a:p>
          <a:p>
            <a:pPr algn="just"/>
            <a:r>
              <a:rPr lang="ro-RO" sz="2400" dirty="0">
                <a:highlight>
                  <a:srgbClr val="FFFF00"/>
                </a:highlight>
              </a:rPr>
              <a:t>PPR2: An e-commerce platform “CAZE”</a:t>
            </a:r>
          </a:p>
          <a:p>
            <a:pPr algn="just"/>
            <a:r>
              <a:rPr lang="en-US" sz="2400" dirty="0">
                <a:highlight>
                  <a:srgbClr val="FFFF00"/>
                </a:highlight>
              </a:rPr>
              <a:t>PPR3: A comprehensive set of digital tools to support the e-commerce platform;</a:t>
            </a:r>
          </a:p>
          <a:p>
            <a:pPr algn="just"/>
            <a:r>
              <a:rPr lang="en-US" sz="2400" dirty="0">
                <a:highlight>
                  <a:srgbClr val="FFFF00"/>
                </a:highlight>
              </a:rPr>
              <a:t>* Learning / teaching / training activities (LTT1)</a:t>
            </a:r>
            <a:endParaRPr lang="ro-RO" sz="2400" dirty="0">
              <a:highlight>
                <a:srgbClr val="FFFF00"/>
              </a:highlight>
            </a:endParaRPr>
          </a:p>
          <a:p>
            <a:pPr algn="just"/>
            <a:r>
              <a:rPr lang="ro-RO" sz="2400" dirty="0">
                <a:highlight>
                  <a:srgbClr val="FFFF00"/>
                </a:highlight>
              </a:rPr>
              <a:t>Multiplication events:</a:t>
            </a:r>
          </a:p>
          <a:p>
            <a:pPr algn="just"/>
            <a:r>
              <a:rPr lang="en-US" sz="2400" dirty="0">
                <a:highlight>
                  <a:srgbClr val="FFFF00"/>
                </a:highlight>
              </a:rPr>
              <a:t>8 multiplier events will be organized (1 in each country) which will contribute to the dissemination of the project results</a:t>
            </a:r>
            <a:endParaRPr lang="ro-RO" sz="2400" dirty="0">
              <a:highlight>
                <a:srgbClr val="FFFF00"/>
              </a:highlight>
            </a:endParaRPr>
          </a:p>
        </p:txBody>
      </p:sp>
    </p:spTree>
    <p:extLst>
      <p:ext uri="{BB962C8B-B14F-4D97-AF65-F5344CB8AC3E}">
        <p14:creationId xmlns:p14="http://schemas.microsoft.com/office/powerpoint/2010/main" val="4061288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967" y="0"/>
            <a:ext cx="11712941" cy="1320800"/>
          </a:xfrm>
        </p:spPr>
        <p:txBody>
          <a:bodyPr/>
          <a:lstStyle/>
          <a:p>
            <a:r>
              <a:rPr lang="en-US" b="1" dirty="0">
                <a:solidFill>
                  <a:srgbClr val="FF0000"/>
                </a:solidFill>
              </a:rPr>
              <a:t>PPR1 - </a:t>
            </a:r>
            <a:r>
              <a:rPr lang="en-US" b="1" dirty="0" err="1">
                <a:solidFill>
                  <a:srgbClr val="FF0000"/>
                </a:solidFill>
              </a:rPr>
              <a:t>Ethnicraft</a:t>
            </a:r>
            <a:r>
              <a:rPr lang="en-US" b="1" dirty="0">
                <a:solidFill>
                  <a:srgbClr val="FF0000"/>
                </a:solidFill>
              </a:rPr>
              <a:t> training format for up-skilling youth CAZE</a:t>
            </a:r>
            <a:endParaRPr lang="ro-RO" b="1" dirty="0">
              <a:solidFill>
                <a:srgbClr val="FF0000"/>
              </a:solidFill>
            </a:endParaRPr>
          </a:p>
        </p:txBody>
      </p:sp>
      <p:sp>
        <p:nvSpPr>
          <p:cNvPr id="3" name="Content Placeholder 2"/>
          <p:cNvSpPr>
            <a:spLocks noGrp="1"/>
          </p:cNvSpPr>
          <p:nvPr>
            <p:ph idx="1"/>
          </p:nvPr>
        </p:nvSpPr>
        <p:spPr>
          <a:xfrm>
            <a:off x="367091" y="1320800"/>
            <a:ext cx="10573052" cy="5537200"/>
          </a:xfrm>
        </p:spPr>
        <p:txBody>
          <a:bodyPr>
            <a:noAutofit/>
          </a:bodyPr>
          <a:lstStyle/>
          <a:p>
            <a:pPr algn="just"/>
            <a:r>
              <a:rPr lang="en-US" sz="1800" dirty="0">
                <a:highlight>
                  <a:srgbClr val="FFFF00"/>
                </a:highlight>
              </a:rPr>
              <a:t>Description: partners will organize an international seminar in Turkey to develop a new training format for the up-skilling of</a:t>
            </a:r>
            <a:r>
              <a:rPr lang="ro-RO" sz="1800" dirty="0">
                <a:highlight>
                  <a:srgbClr val="FFFF00"/>
                </a:highlight>
              </a:rPr>
              <a:t> </a:t>
            </a:r>
            <a:r>
              <a:rPr lang="en-US" sz="1800" dirty="0">
                <a:highlight>
                  <a:srgbClr val="FFFF00"/>
                </a:highlight>
              </a:rPr>
              <a:t>youth CAZE with handicraft skills in basic and transversal skills the lack of which constitute a barrier to entry to the EU labor</a:t>
            </a:r>
            <a:r>
              <a:rPr lang="ro-RO" sz="1800" dirty="0">
                <a:highlight>
                  <a:srgbClr val="FFFF00"/>
                </a:highlight>
              </a:rPr>
              <a:t> market. </a:t>
            </a:r>
            <a:r>
              <a:rPr lang="en-US" sz="1800" dirty="0">
                <a:highlight>
                  <a:srgbClr val="FFFF00"/>
                </a:highlight>
              </a:rPr>
              <a:t>The partners will organize a meeting with stakeholders working with youth at the local level by the hosting organization,</a:t>
            </a:r>
            <a:r>
              <a:rPr lang="ro-RO" sz="1800" dirty="0">
                <a:highlight>
                  <a:srgbClr val="FFFF00"/>
                </a:highlight>
              </a:rPr>
              <a:t> </a:t>
            </a:r>
            <a:r>
              <a:rPr lang="en-US" sz="1800" dirty="0">
                <a:highlight>
                  <a:srgbClr val="FFFF00"/>
                </a:highlight>
              </a:rPr>
              <a:t>carrying out a needs analysis. The training format will be based on the identified needs of youth and it will contain a</a:t>
            </a:r>
            <a:r>
              <a:rPr lang="ro-RO" sz="1800" dirty="0">
                <a:highlight>
                  <a:srgbClr val="FFFF00"/>
                </a:highlight>
              </a:rPr>
              <a:t> </a:t>
            </a:r>
            <a:r>
              <a:rPr lang="en-US" sz="1800" dirty="0">
                <a:highlight>
                  <a:srgbClr val="FFFF00"/>
                </a:highlight>
              </a:rPr>
              <a:t>methodology of teaching that will take into account intercultural differences starting from the current skills of learners.</a:t>
            </a:r>
            <a:r>
              <a:rPr lang="ro-RO" sz="1800" dirty="0">
                <a:highlight>
                  <a:srgbClr val="FFFF00"/>
                </a:highlight>
              </a:rPr>
              <a:t> </a:t>
            </a:r>
            <a:r>
              <a:rPr lang="en-US" sz="1800" dirty="0">
                <a:highlight>
                  <a:srgbClr val="FFFF00"/>
                </a:highlight>
              </a:rPr>
              <a:t>Furthermore, a strong innovative character will be put on the creation of a new methodology of teaching transversal</a:t>
            </a:r>
            <a:r>
              <a:rPr lang="ro-RO" sz="1800" dirty="0">
                <a:highlight>
                  <a:srgbClr val="FFFF00"/>
                </a:highlight>
              </a:rPr>
              <a:t> </a:t>
            </a:r>
            <a:r>
              <a:rPr lang="en-US" sz="1800" dirty="0">
                <a:highlight>
                  <a:srgbClr val="FFFF00"/>
                </a:highlight>
              </a:rPr>
              <a:t>skills with a strong focus on intercultural issues. Stakeholders working in cultural mediation will also be actively engaged</a:t>
            </a:r>
            <a:r>
              <a:rPr lang="ro-RO" sz="1800" dirty="0">
                <a:highlight>
                  <a:srgbClr val="FFFF00"/>
                </a:highlight>
              </a:rPr>
              <a:t> during the seminar.</a:t>
            </a:r>
          </a:p>
          <a:p>
            <a:pPr algn="just"/>
            <a:r>
              <a:rPr lang="en-US" sz="1800" dirty="0">
                <a:highlight>
                  <a:srgbClr val="FFFF00"/>
                </a:highlight>
              </a:rPr>
              <a:t>The methodology applied for the creation of the output:</a:t>
            </a:r>
            <a:endParaRPr lang="ro-RO" sz="1800" dirty="0">
              <a:highlight>
                <a:srgbClr val="FFFF00"/>
              </a:highlight>
            </a:endParaRPr>
          </a:p>
          <a:p>
            <a:pPr algn="just"/>
            <a:r>
              <a:rPr lang="en-US" sz="1800" dirty="0">
                <a:highlight>
                  <a:srgbClr val="FFFF00"/>
                </a:highlight>
              </a:rPr>
              <a:t>1. Elaboration of a draft training format by participants to the seminar;</a:t>
            </a:r>
          </a:p>
          <a:p>
            <a:pPr algn="just"/>
            <a:r>
              <a:rPr lang="en-US" sz="1800" dirty="0">
                <a:highlight>
                  <a:srgbClr val="FFFF00"/>
                </a:highlight>
              </a:rPr>
              <a:t>2. Sending the draft to all partner organizations and receiving feedback from them;</a:t>
            </a:r>
          </a:p>
          <a:p>
            <a:pPr algn="just"/>
            <a:r>
              <a:rPr lang="en-US" sz="1800" dirty="0">
                <a:highlight>
                  <a:srgbClr val="FFFF00"/>
                </a:highlight>
              </a:rPr>
              <a:t>3. Collection of the feedback from partner organizations and refinement of the training format.</a:t>
            </a:r>
          </a:p>
          <a:p>
            <a:pPr algn="just"/>
            <a:r>
              <a:rPr lang="en-US" sz="1800" dirty="0">
                <a:highlight>
                  <a:srgbClr val="FFFF00"/>
                </a:highlight>
              </a:rPr>
              <a:t>Turkey will create a final version of it basing on the draft produced by participants, with the collaboration of all partners.</a:t>
            </a:r>
          </a:p>
        </p:txBody>
      </p:sp>
    </p:spTree>
    <p:extLst>
      <p:ext uri="{BB962C8B-B14F-4D97-AF65-F5344CB8AC3E}">
        <p14:creationId xmlns:p14="http://schemas.microsoft.com/office/powerpoint/2010/main" val="40833416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9571" y="597160"/>
            <a:ext cx="8718831" cy="636814"/>
          </a:xfrm>
        </p:spPr>
        <p:txBody>
          <a:bodyPr>
            <a:normAutofit fontScale="90000"/>
          </a:bodyPr>
          <a:lstStyle/>
          <a:p>
            <a:r>
              <a:rPr lang="ro-RO" b="1" dirty="0">
                <a:solidFill>
                  <a:srgbClr val="FF0000"/>
                </a:solidFill>
              </a:rPr>
              <a:t>PPR2 - E-commerce platform</a:t>
            </a:r>
          </a:p>
        </p:txBody>
      </p:sp>
      <p:sp>
        <p:nvSpPr>
          <p:cNvPr id="3" name="Content Placeholder 2"/>
          <p:cNvSpPr>
            <a:spLocks noGrp="1"/>
          </p:cNvSpPr>
          <p:nvPr>
            <p:ph idx="1"/>
          </p:nvPr>
        </p:nvSpPr>
        <p:spPr>
          <a:xfrm>
            <a:off x="1161662" y="1355272"/>
            <a:ext cx="8914773" cy="5404548"/>
          </a:xfrm>
        </p:spPr>
        <p:txBody>
          <a:bodyPr>
            <a:normAutofit fontScale="92500" lnSpcReduction="10000"/>
          </a:bodyPr>
          <a:lstStyle/>
          <a:p>
            <a:pPr algn="just"/>
            <a:r>
              <a:rPr lang="en-US" dirty="0">
                <a:highlight>
                  <a:srgbClr val="FFFF00"/>
                </a:highlight>
              </a:rPr>
              <a:t>Description: The project partners will create an e-commerce platform directed to youth handicraft products. This platform</a:t>
            </a:r>
            <a:r>
              <a:rPr lang="ro-RO" dirty="0">
                <a:highlight>
                  <a:srgbClr val="FFFF00"/>
                </a:highlight>
              </a:rPr>
              <a:t> </a:t>
            </a:r>
            <a:r>
              <a:rPr lang="en-US" dirty="0">
                <a:highlight>
                  <a:srgbClr val="FFFF00"/>
                </a:highlight>
              </a:rPr>
              <a:t>will also be used during the </a:t>
            </a:r>
            <a:r>
              <a:rPr lang="en-US" dirty="0" err="1">
                <a:highlight>
                  <a:srgbClr val="FFFF00"/>
                </a:highlight>
              </a:rPr>
              <a:t>mobilities</a:t>
            </a:r>
            <a:r>
              <a:rPr lang="en-US" dirty="0">
                <a:highlight>
                  <a:srgbClr val="FFFF00"/>
                </a:highlight>
              </a:rPr>
              <a:t> so that youth will get used to it and effectively use it after the project completion. The</a:t>
            </a:r>
            <a:r>
              <a:rPr lang="ro-RO" dirty="0">
                <a:highlight>
                  <a:srgbClr val="FFFF00"/>
                </a:highlight>
              </a:rPr>
              <a:t> </a:t>
            </a:r>
            <a:r>
              <a:rPr lang="en-US" dirty="0">
                <a:highlight>
                  <a:srgbClr val="FFFF00"/>
                </a:highlight>
              </a:rPr>
              <a:t>platform will be multilingual and easily meaningful both for customers and for youth. The platform will be inspired by the</a:t>
            </a:r>
            <a:r>
              <a:rPr lang="ro-RO" dirty="0">
                <a:highlight>
                  <a:srgbClr val="FFFF00"/>
                </a:highlight>
              </a:rPr>
              <a:t> </a:t>
            </a:r>
            <a:r>
              <a:rPr lang="en-US" dirty="0">
                <a:highlight>
                  <a:srgbClr val="FFFF00"/>
                </a:highlight>
              </a:rPr>
              <a:t>principles of easiness-of-use and efficiency.</a:t>
            </a:r>
          </a:p>
          <a:p>
            <a:r>
              <a:rPr lang="ro-RO" dirty="0">
                <a:highlight>
                  <a:srgbClr val="FFFF00"/>
                </a:highlight>
              </a:rPr>
              <a:t>Methodology:</a:t>
            </a:r>
          </a:p>
          <a:p>
            <a:r>
              <a:rPr lang="en-US" dirty="0">
                <a:highlight>
                  <a:srgbClr val="FFFF00"/>
                </a:highlight>
              </a:rPr>
              <a:t>1. Creation of the web architecture by the partners;</a:t>
            </a:r>
          </a:p>
          <a:p>
            <a:r>
              <a:rPr lang="en-US" dirty="0">
                <a:highlight>
                  <a:srgbClr val="FFFF00"/>
                </a:highlight>
              </a:rPr>
              <a:t>2. Feedback from project partners on the final structure of the e-commerce platform; 3. Creation of the demo platform to be</a:t>
            </a:r>
          </a:p>
          <a:p>
            <a:r>
              <a:rPr lang="en-US" dirty="0">
                <a:highlight>
                  <a:srgbClr val="FFFF00"/>
                </a:highlight>
              </a:rPr>
              <a:t>put online with the upload of a limited set of sample products from youth CAZE;</a:t>
            </a:r>
          </a:p>
          <a:p>
            <a:r>
              <a:rPr lang="en-US" dirty="0">
                <a:highlight>
                  <a:srgbClr val="FFFF00"/>
                </a:highlight>
              </a:rPr>
              <a:t>4. Asking for feedback from youth crafts by the mean of NGOs working with them and during the blended </a:t>
            </a:r>
            <a:r>
              <a:rPr lang="en-US" dirty="0" err="1">
                <a:highlight>
                  <a:srgbClr val="FFFF00"/>
                </a:highlight>
              </a:rPr>
              <a:t>mobilities</a:t>
            </a:r>
            <a:r>
              <a:rPr lang="en-US" dirty="0">
                <a:highlight>
                  <a:srgbClr val="FFFF00"/>
                </a:highlight>
              </a:rPr>
              <a:t>;</a:t>
            </a:r>
          </a:p>
          <a:p>
            <a:r>
              <a:rPr lang="en-US" dirty="0">
                <a:highlight>
                  <a:srgbClr val="FFFF00"/>
                </a:highlight>
              </a:rPr>
              <a:t>5. Definition of the final version of the platform, uploading the handicraft products and market launch</a:t>
            </a:r>
            <a:endParaRPr lang="ro-RO" dirty="0">
              <a:highlight>
                <a:srgbClr val="FFFF00"/>
              </a:highlight>
            </a:endParaRPr>
          </a:p>
        </p:txBody>
      </p:sp>
    </p:spTree>
    <p:extLst>
      <p:ext uri="{BB962C8B-B14F-4D97-AF65-F5344CB8AC3E}">
        <p14:creationId xmlns:p14="http://schemas.microsoft.com/office/powerpoint/2010/main" val="465927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PPR3 - E-commerce toolkit for youth CZAE.</a:t>
            </a:r>
            <a:endParaRPr lang="ro-RO" b="1" dirty="0">
              <a:solidFill>
                <a:srgbClr val="FF0000"/>
              </a:solidFill>
            </a:endParaRPr>
          </a:p>
        </p:txBody>
      </p:sp>
      <p:sp>
        <p:nvSpPr>
          <p:cNvPr id="3" name="Content Placeholder 2"/>
          <p:cNvSpPr>
            <a:spLocks noGrp="1"/>
          </p:cNvSpPr>
          <p:nvPr>
            <p:ph idx="1"/>
          </p:nvPr>
        </p:nvSpPr>
        <p:spPr/>
        <p:txBody>
          <a:bodyPr/>
          <a:lstStyle/>
          <a:p>
            <a:pPr algn="just"/>
            <a:r>
              <a:rPr lang="en-US" dirty="0">
                <a:highlight>
                  <a:srgbClr val="FFFF00"/>
                </a:highlight>
              </a:rPr>
              <a:t>Description: The platform comes with a toolkit containing instruments and guidelines to guide youth CAZE in their </a:t>
            </a:r>
            <a:r>
              <a:rPr lang="en-US" dirty="0" err="1">
                <a:highlight>
                  <a:srgbClr val="FFFF00"/>
                </a:highlight>
              </a:rPr>
              <a:t>eommerce</a:t>
            </a:r>
            <a:r>
              <a:rPr lang="ro-RO" dirty="0">
                <a:highlight>
                  <a:srgbClr val="FFFF00"/>
                </a:highlight>
              </a:rPr>
              <a:t> </a:t>
            </a:r>
            <a:r>
              <a:rPr lang="en-US" dirty="0">
                <a:highlight>
                  <a:srgbClr val="FFFF00"/>
                </a:highlight>
              </a:rPr>
              <a:t>self-entrepreneurial path. It will contain:</a:t>
            </a:r>
          </a:p>
          <a:p>
            <a:r>
              <a:rPr lang="en-US" dirty="0">
                <a:highlight>
                  <a:srgbClr val="FFFF00"/>
                </a:highlight>
              </a:rPr>
              <a:t>- Marketing and communication strategies useful to manage a simple e-commerce business;</a:t>
            </a:r>
          </a:p>
          <a:p>
            <a:r>
              <a:rPr lang="en-US" dirty="0">
                <a:highlight>
                  <a:srgbClr val="FFFF00"/>
                </a:highlight>
              </a:rPr>
              <a:t>- Multilingual video tutorials with a technical explanation of the use of the newly created platform.</a:t>
            </a:r>
            <a:endParaRPr lang="ro-RO" dirty="0">
              <a:highlight>
                <a:srgbClr val="FFFF00"/>
              </a:highlight>
            </a:endParaRPr>
          </a:p>
        </p:txBody>
      </p:sp>
    </p:spTree>
    <p:extLst>
      <p:ext uri="{BB962C8B-B14F-4D97-AF65-F5344CB8AC3E}">
        <p14:creationId xmlns:p14="http://schemas.microsoft.com/office/powerpoint/2010/main" val="734607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Learning Training teaching activity in Sassari, Italy</a:t>
            </a:r>
          </a:p>
        </p:txBody>
      </p:sp>
      <p:sp>
        <p:nvSpPr>
          <p:cNvPr id="3" name="Content Placeholder 2"/>
          <p:cNvSpPr>
            <a:spLocks noGrp="1"/>
          </p:cNvSpPr>
          <p:nvPr>
            <p:ph idx="1"/>
          </p:nvPr>
        </p:nvSpPr>
        <p:spPr/>
        <p:txBody>
          <a:bodyPr>
            <a:normAutofit fontScale="85000" lnSpcReduction="20000"/>
          </a:bodyPr>
          <a:lstStyle/>
          <a:p>
            <a:r>
              <a:rPr lang="en-US" dirty="0"/>
              <a:t>The goal of the mobility training: to train youth CAZE crafts</a:t>
            </a:r>
            <a:r>
              <a:rPr lang="ro-RO" dirty="0"/>
              <a:t> </a:t>
            </a:r>
            <a:r>
              <a:rPr lang="en-US" dirty="0"/>
              <a:t>persons on basic, transversal and soft skills in order to improve </a:t>
            </a:r>
            <a:r>
              <a:rPr lang="en-US" dirty="0" err="1"/>
              <a:t>theirmastery</a:t>
            </a:r>
            <a:r>
              <a:rPr lang="en-US" dirty="0"/>
              <a:t> of communication and </a:t>
            </a:r>
            <a:r>
              <a:rPr lang="en-US" dirty="0" err="1"/>
              <a:t>behavioural</a:t>
            </a:r>
            <a:r>
              <a:rPr lang="en-US" dirty="0"/>
              <a:t> techniques.</a:t>
            </a:r>
          </a:p>
          <a:p>
            <a:r>
              <a:rPr lang="en-US" dirty="0"/>
              <a:t>Venue: </a:t>
            </a:r>
            <a:r>
              <a:rPr lang="en-US" dirty="0" err="1"/>
              <a:t>Sassary</a:t>
            </a:r>
            <a:r>
              <a:rPr lang="en-US" dirty="0"/>
              <a:t> Italy</a:t>
            </a:r>
          </a:p>
          <a:p>
            <a:r>
              <a:rPr lang="en-US" dirty="0"/>
              <a:t>Hosting </a:t>
            </a:r>
            <a:r>
              <a:rPr lang="en-US" dirty="0" err="1"/>
              <a:t>organisation</a:t>
            </a:r>
            <a:r>
              <a:rPr lang="en-US" dirty="0"/>
              <a:t>:</a:t>
            </a:r>
          </a:p>
          <a:p>
            <a:r>
              <a:rPr lang="en-US" dirty="0"/>
              <a:t>Duration: 5 training days plus 4 travel day (green travel)</a:t>
            </a:r>
          </a:p>
          <a:p>
            <a:r>
              <a:rPr lang="en-US" dirty="0"/>
              <a:t>Participants: 56 participants in total aged 18-35, including 14 youth</a:t>
            </a:r>
            <a:r>
              <a:rPr lang="ro-RO" dirty="0"/>
              <a:t> </a:t>
            </a:r>
            <a:r>
              <a:rPr lang="en-US" dirty="0"/>
              <a:t>workers. Every partner involved in mobility will send 8 youth CAZE</a:t>
            </a:r>
            <a:r>
              <a:rPr lang="ro-RO" dirty="0"/>
              <a:t> </a:t>
            </a:r>
            <a:r>
              <a:rPr lang="en-US" dirty="0"/>
              <a:t>and 2 youth worker.</a:t>
            </a:r>
          </a:p>
          <a:p>
            <a:r>
              <a:rPr lang="en-US" dirty="0"/>
              <a:t>The blended mobility training will test the </a:t>
            </a:r>
            <a:r>
              <a:rPr lang="en-US" dirty="0" err="1"/>
              <a:t>Ethnicraft</a:t>
            </a:r>
            <a:r>
              <a:rPr lang="en-US" dirty="0"/>
              <a:t> training format</a:t>
            </a:r>
            <a:r>
              <a:rPr lang="ro-RO" dirty="0"/>
              <a:t> </a:t>
            </a:r>
            <a:r>
              <a:rPr lang="en-US" dirty="0"/>
              <a:t>created in PPR1.</a:t>
            </a:r>
          </a:p>
          <a:p>
            <a:r>
              <a:rPr lang="en-US" dirty="0"/>
              <a:t>Participants and trainers will be asked to provide feedback on the</a:t>
            </a:r>
            <a:r>
              <a:rPr lang="ro-RO" dirty="0"/>
              <a:t> </a:t>
            </a:r>
            <a:r>
              <a:rPr lang="en-US" dirty="0"/>
              <a:t>training format, that will be collected and integrated into a revised</a:t>
            </a:r>
            <a:r>
              <a:rPr lang="ro-RO" dirty="0"/>
              <a:t> </a:t>
            </a:r>
            <a:r>
              <a:rPr lang="en-US" dirty="0"/>
              <a:t>version of the training format methodology.</a:t>
            </a:r>
          </a:p>
        </p:txBody>
      </p:sp>
    </p:spTree>
    <p:extLst>
      <p:ext uri="{BB962C8B-B14F-4D97-AF65-F5344CB8AC3E}">
        <p14:creationId xmlns:p14="http://schemas.microsoft.com/office/powerpoint/2010/main" val="778176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228601"/>
            <a:ext cx="8507186" cy="6380390"/>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28115" y="114301"/>
            <a:ext cx="4963885" cy="372291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3157" y="3702503"/>
            <a:ext cx="4207329" cy="3155497"/>
          </a:xfrm>
          <a:prstGeom prst="rect">
            <a:avLst/>
          </a:prstGeom>
        </p:spPr>
      </p:pic>
    </p:spTree>
    <p:extLst>
      <p:ext uri="{BB962C8B-B14F-4D97-AF65-F5344CB8AC3E}">
        <p14:creationId xmlns:p14="http://schemas.microsoft.com/office/powerpoint/2010/main" val="1312052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84471" y="2502353"/>
            <a:ext cx="5807529" cy="4355647"/>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900" y="2262867"/>
            <a:ext cx="6295571" cy="472167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113" y="-33451"/>
            <a:ext cx="5987143" cy="4490358"/>
          </a:xfrm>
          <a:prstGeom prst="rect">
            <a:avLst/>
          </a:prstGeom>
        </p:spPr>
      </p:pic>
      <p:sp>
        <p:nvSpPr>
          <p:cNvPr id="9" name="Content Placeholder 8"/>
          <p:cNvSpPr>
            <a:spLocks noGrp="1"/>
          </p:cNvSpPr>
          <p:nvPr>
            <p:ph idx="1"/>
          </p:nvPr>
        </p:nvSpPr>
        <p:spPr/>
        <p:txBody>
          <a:bodyPr/>
          <a:lstStyle/>
          <a:p>
            <a:endParaRPr lang="ro-RO" dirty="0"/>
          </a:p>
        </p:txBody>
      </p:sp>
      <p:pic>
        <p:nvPicPr>
          <p:cNvPr id="10" name="Content Placeholder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84469" y="-20519"/>
            <a:ext cx="5807531" cy="4355649"/>
          </a:xfrm>
          <a:prstGeom prst="rect">
            <a:avLst/>
          </a:prstGeom>
        </p:spPr>
      </p:pic>
    </p:spTree>
    <p:extLst>
      <p:ext uri="{BB962C8B-B14F-4D97-AF65-F5344CB8AC3E}">
        <p14:creationId xmlns:p14="http://schemas.microsoft.com/office/powerpoint/2010/main" val="3016505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487332"/>
            <a:ext cx="11507788" cy="1507067"/>
          </a:xfrm>
        </p:spPr>
        <p:txBody>
          <a:bodyPr>
            <a:normAutofit/>
          </a:bodyPr>
          <a:lstStyle/>
          <a:p>
            <a:r>
              <a:rPr lang="ro-RO" dirty="0"/>
              <a:t>Shops we created as part of IO3 output</a:t>
            </a:r>
            <a:br>
              <a:rPr lang="ro-RO" dirty="0"/>
            </a:br>
            <a:r>
              <a:rPr lang="ro-RO" dirty="0"/>
              <a:t>Handmade jewelry</a:t>
            </a:r>
          </a:p>
        </p:txBody>
      </p:sp>
      <p:sp>
        <p:nvSpPr>
          <p:cNvPr id="3" name="Content Placeholder 2"/>
          <p:cNvSpPr>
            <a:spLocks noGrp="1"/>
          </p:cNvSpPr>
          <p:nvPr>
            <p:ph idx="1"/>
          </p:nvPr>
        </p:nvSpPr>
        <p:spPr>
          <a:xfrm>
            <a:off x="0" y="2078946"/>
            <a:ext cx="8596668" cy="3880773"/>
          </a:xfrm>
        </p:spPr>
        <p:txBody>
          <a:bodyPr/>
          <a:lstStyle/>
          <a:p>
            <a:r>
              <a:rPr lang="ro-RO" dirty="0"/>
              <a:t>https://caze.eurosyvec.eu/index.php?render_type=sellerview&amp;id_seller=8&amp;fc=module&amp;module=kbmarketplace&amp;controller=sellerfront&amp;id_lang=1</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18480" y="144101"/>
            <a:ext cx="5312229" cy="298812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492" y="144101"/>
            <a:ext cx="2971800" cy="2971800"/>
          </a:xfrm>
          <a:prstGeom prst="rect">
            <a:avLst/>
          </a:prstGeom>
        </p:spPr>
      </p:pic>
      <p:sp>
        <p:nvSpPr>
          <p:cNvPr id="6" name="Rectangle 5"/>
          <p:cNvSpPr/>
          <p:nvPr/>
        </p:nvSpPr>
        <p:spPr>
          <a:xfrm>
            <a:off x="8830709" y="144101"/>
            <a:ext cx="3635827" cy="3139321"/>
          </a:xfrm>
          <a:prstGeom prst="rect">
            <a:avLst/>
          </a:prstGeom>
        </p:spPr>
        <p:txBody>
          <a:bodyPr wrap="square">
            <a:spAutoFit/>
          </a:bodyPr>
          <a:lstStyle/>
          <a:p>
            <a:r>
              <a:rPr lang="en-US" dirty="0"/>
              <a:t>Welcome to Handmade Jewelry, a digital sanctuary where every piece tells a story of craft and passion. Our online store is a tribute to artists who put soul into every knot, string and cut, creating accessories that not only adorn, but also delight the spirit. Here, you will discover a neat collection of handcrafted bracelets</a:t>
            </a:r>
            <a:endParaRPr lang="ro-RO" dirty="0"/>
          </a:p>
        </p:txBody>
      </p:sp>
    </p:spTree>
    <p:extLst>
      <p:ext uri="{BB962C8B-B14F-4D97-AF65-F5344CB8AC3E}">
        <p14:creationId xmlns:p14="http://schemas.microsoft.com/office/powerpoint/2010/main" val="1093601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C5536988-AA58-ECB2-BB29-E1F03FC51D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770" y="377190"/>
            <a:ext cx="10538460" cy="6103620"/>
          </a:xfrm>
          <a:prstGeom prst="rect">
            <a:avLst/>
          </a:prstGeom>
        </p:spPr>
      </p:pic>
    </p:spTree>
    <p:extLst>
      <p:ext uri="{BB962C8B-B14F-4D97-AF65-F5344CB8AC3E}">
        <p14:creationId xmlns:p14="http://schemas.microsoft.com/office/powerpoint/2010/main" val="2121910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1AA383-F0DB-E264-211A-AD6681BF37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379290" cy="3086478"/>
          </a:xfrm>
          <a:prstGeom prst="rect">
            <a:avLst/>
          </a:prstGeom>
        </p:spPr>
      </p:pic>
      <p:pic>
        <p:nvPicPr>
          <p:cNvPr id="5" name="Picture 4">
            <a:extLst>
              <a:ext uri="{FF2B5EF4-FFF2-40B4-BE49-F238E27FC236}">
                <a16:creationId xmlns:a16="http://schemas.microsoft.com/office/drawing/2014/main" id="{DDDBFB58-4E0B-D9AF-FC43-C5AA941D21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5755" y="3187938"/>
            <a:ext cx="6160775" cy="3670062"/>
          </a:xfrm>
          <a:prstGeom prst="rect">
            <a:avLst/>
          </a:prstGeom>
        </p:spPr>
      </p:pic>
      <p:pic>
        <p:nvPicPr>
          <p:cNvPr id="7" name="Picture 6">
            <a:extLst>
              <a:ext uri="{FF2B5EF4-FFF2-40B4-BE49-F238E27FC236}">
                <a16:creationId xmlns:a16="http://schemas.microsoft.com/office/drawing/2014/main" id="{5426456A-541B-6022-15EB-F293D6F6CF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75" y="3254429"/>
            <a:ext cx="5745315" cy="3603571"/>
          </a:xfrm>
          <a:prstGeom prst="rect">
            <a:avLst/>
          </a:prstGeom>
        </p:spPr>
      </p:pic>
      <p:pic>
        <p:nvPicPr>
          <p:cNvPr id="9" name="Picture 8">
            <a:extLst>
              <a:ext uri="{FF2B5EF4-FFF2-40B4-BE49-F238E27FC236}">
                <a16:creationId xmlns:a16="http://schemas.microsoft.com/office/drawing/2014/main" id="{3CFDACF8-0873-D198-7DBD-974C0EA1D5D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62250" y="113452"/>
            <a:ext cx="6284280" cy="2508449"/>
          </a:xfrm>
          <a:prstGeom prst="rect">
            <a:avLst/>
          </a:prstGeom>
        </p:spPr>
      </p:pic>
    </p:spTree>
    <p:extLst>
      <p:ext uri="{BB962C8B-B14F-4D97-AF65-F5344CB8AC3E}">
        <p14:creationId xmlns:p14="http://schemas.microsoft.com/office/powerpoint/2010/main" val="2415696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de-DE" dirty="0"/>
            </a:br>
            <a:r>
              <a:rPr lang="de-DE" dirty="0"/>
              <a:t>Carpathian bee- Zum! Zum! Zum!</a:t>
            </a:r>
            <a:br>
              <a:rPr lang="de-DE" dirty="0"/>
            </a:br>
            <a:endParaRPr lang="ro-RO" dirty="0"/>
          </a:p>
        </p:txBody>
      </p:sp>
      <p:sp>
        <p:nvSpPr>
          <p:cNvPr id="3" name="Content Placeholder 2"/>
          <p:cNvSpPr>
            <a:spLocks noGrp="1"/>
          </p:cNvSpPr>
          <p:nvPr>
            <p:ph idx="1"/>
          </p:nvPr>
        </p:nvSpPr>
        <p:spPr>
          <a:xfrm>
            <a:off x="684212" y="685800"/>
            <a:ext cx="8534400" cy="1911717"/>
          </a:xfrm>
        </p:spPr>
        <p:txBody>
          <a:bodyPr/>
          <a:lstStyle/>
          <a:p>
            <a:r>
              <a:rPr lang="ro-RO" dirty="0">
                <a:hlinkClick r:id="rId2"/>
              </a:rPr>
              <a:t>https://caze.eurosyvec.eu/index.php?render_type=sellerview&amp;id_seller=13&amp;fc=module&amp;module=kbmarketplace&amp;controller=sellerfront&amp;id_lang=1</a:t>
            </a:r>
            <a:endParaRPr lang="ro-RO" dirty="0"/>
          </a:p>
          <a:p>
            <a:endParaRPr lang="ro-RO" dirty="0"/>
          </a:p>
          <a:p>
            <a:endParaRPr lang="ro-RO"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751" y="1753875"/>
            <a:ext cx="1825870" cy="182587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77717" y="1849324"/>
            <a:ext cx="1825870" cy="1825870"/>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1413" y="1753876"/>
            <a:ext cx="1825870" cy="1825870"/>
          </a:xfrm>
          <a:prstGeom prst="rect">
            <a:avLst/>
          </a:prstGeom>
        </p:spPr>
      </p:pic>
      <p:sp>
        <p:nvSpPr>
          <p:cNvPr id="7" name="Rectangle 6"/>
          <p:cNvSpPr/>
          <p:nvPr/>
        </p:nvSpPr>
        <p:spPr>
          <a:xfrm>
            <a:off x="7969832" y="1594586"/>
            <a:ext cx="3755572" cy="3970318"/>
          </a:xfrm>
          <a:prstGeom prst="rect">
            <a:avLst/>
          </a:prstGeom>
        </p:spPr>
        <p:txBody>
          <a:bodyPr wrap="square">
            <a:spAutoFit/>
          </a:bodyPr>
          <a:lstStyle/>
          <a:p>
            <a:r>
              <a:rPr lang="en-US" dirty="0"/>
              <a:t>Welcome to "Carpathian Bee", a family business with tradition, where passion and respect for nature intertwine harmoniously to produce the purest and healthiest bee products. In the heart of the Carpathian mountains, our beehives are cared for with skill and dedication, ensuring that our bees benefit from an ideal habitat to harvest the purest nectar. At "Carpathian Bee", we believe in sustainability and promoting a healthy lifestyle. </a:t>
            </a:r>
            <a:endParaRPr lang="ro-RO" dirty="0"/>
          </a:p>
        </p:txBody>
      </p:sp>
    </p:spTree>
    <p:extLst>
      <p:ext uri="{BB962C8B-B14F-4D97-AF65-F5344CB8AC3E}">
        <p14:creationId xmlns:p14="http://schemas.microsoft.com/office/powerpoint/2010/main" val="20615883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ArtDeco </a:t>
            </a:r>
          </a:p>
        </p:txBody>
      </p:sp>
      <p:sp>
        <p:nvSpPr>
          <p:cNvPr id="3" name="Content Placeholder 2"/>
          <p:cNvSpPr>
            <a:spLocks noGrp="1"/>
          </p:cNvSpPr>
          <p:nvPr>
            <p:ph idx="1"/>
          </p:nvPr>
        </p:nvSpPr>
        <p:spPr/>
        <p:txBody>
          <a:bodyPr/>
          <a:lstStyle/>
          <a:p>
            <a:r>
              <a:rPr lang="ro-RO" dirty="0"/>
              <a:t>https://caze.eurosyvec.eu/index.php?render_type=sellerview&amp;id_seller=9&amp;fc=module&amp;module=kbmarketplace&amp;controller=sellerfront&amp;id_lang=1</a:t>
            </a:r>
          </a:p>
        </p:txBody>
      </p:sp>
      <p:sp>
        <p:nvSpPr>
          <p:cNvPr id="4" name="Rectangle 3"/>
          <p:cNvSpPr/>
          <p:nvPr/>
        </p:nvSpPr>
        <p:spPr>
          <a:xfrm>
            <a:off x="3031671" y="257379"/>
            <a:ext cx="6096000" cy="1477328"/>
          </a:xfrm>
          <a:prstGeom prst="rect">
            <a:avLst/>
          </a:prstGeom>
        </p:spPr>
        <p:txBody>
          <a:bodyPr>
            <a:spAutoFit/>
          </a:bodyPr>
          <a:lstStyle/>
          <a:p>
            <a:r>
              <a:rPr lang="en-US" dirty="0"/>
              <a:t>The interior decoration workshop "</a:t>
            </a:r>
            <a:r>
              <a:rPr lang="en-US" dirty="0" err="1"/>
              <a:t>ArtDeco</a:t>
            </a:r>
            <a:r>
              <a:rPr lang="en-US" dirty="0"/>
              <a:t>" is focused on the use of natural and eco-friendly materials, creates a harmonious and authentic environment for holidays and special events such as Christmas, Easter, family anniversaries, weddings and baptisms.</a:t>
            </a:r>
            <a:endParaRPr lang="ro-RO"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45727" y="2807942"/>
            <a:ext cx="3990597" cy="3843092"/>
          </a:xfrm>
          <a:prstGeom prst="rect">
            <a:avLst/>
          </a:prstGeom>
        </p:spPr>
      </p:pic>
    </p:spTree>
    <p:extLst>
      <p:ext uri="{BB962C8B-B14F-4D97-AF65-F5344CB8AC3E}">
        <p14:creationId xmlns:p14="http://schemas.microsoft.com/office/powerpoint/2010/main" val="2719709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3529" y="261257"/>
            <a:ext cx="9127671" cy="5780105"/>
          </a:xfrm>
        </p:spPr>
        <p:txBody>
          <a:bodyPr>
            <a:normAutofit fontScale="85000" lnSpcReduction="10000"/>
          </a:bodyPr>
          <a:lstStyle/>
          <a:p>
            <a:pPr marL="0" indent="0">
              <a:buNone/>
            </a:pPr>
            <a:r>
              <a:rPr lang="en-US" sz="2000" dirty="0"/>
              <a:t>Hello, here are 10 tutorials on creating and managing a seller account.-  IO3 - seller account tutorials </a:t>
            </a:r>
            <a:endParaRPr lang="ro-RO" sz="2000" dirty="0"/>
          </a:p>
          <a:p>
            <a:pPr marL="0" indent="0">
              <a:buNone/>
            </a:pPr>
            <a:r>
              <a:rPr lang="en-US" sz="2000" dirty="0"/>
              <a:t>10. Profit and order verification   https://youtu.be/5vGxhv9APTo9. Creation and application of discounts and coupons     https://youtu.be/MvFGI9wzJZc8. </a:t>
            </a:r>
            <a:endParaRPr lang="ro-RO" sz="2000" dirty="0"/>
          </a:p>
          <a:p>
            <a:pPr marL="0" indent="0">
              <a:buNone/>
            </a:pPr>
            <a:r>
              <a:rPr lang="en-US" sz="2000" dirty="0"/>
              <a:t>Shipping and delivery    </a:t>
            </a:r>
            <a:r>
              <a:rPr lang="en-US" sz="2000" dirty="0">
                <a:hlinkClick r:id="rId2"/>
              </a:rPr>
              <a:t>https://youtu.be/w_3Tpqj8W3g7</a:t>
            </a:r>
            <a:r>
              <a:rPr lang="en-US" sz="2000" dirty="0"/>
              <a:t>.</a:t>
            </a:r>
            <a:endParaRPr lang="ro-RO" sz="2000" dirty="0"/>
          </a:p>
          <a:p>
            <a:pPr marL="0" indent="0">
              <a:buNone/>
            </a:pPr>
            <a:r>
              <a:rPr lang="en-US" sz="2000" dirty="0"/>
              <a:t>How to add a product to the account   </a:t>
            </a:r>
            <a:r>
              <a:rPr lang="en-US" sz="2000" dirty="0">
                <a:hlinkClick r:id="rId3"/>
              </a:rPr>
              <a:t>https://youtu.be/_rqA6cRp0t86</a:t>
            </a:r>
            <a:r>
              <a:rPr lang="en-US" sz="2000" dirty="0"/>
              <a:t>.</a:t>
            </a:r>
            <a:endParaRPr lang="ro-RO" sz="2000" dirty="0"/>
          </a:p>
          <a:p>
            <a:pPr marL="0" indent="0">
              <a:buNone/>
            </a:pPr>
            <a:r>
              <a:rPr lang="en-US" sz="2000" dirty="0"/>
              <a:t>How to set up your seller account   https://youtu.be/4XOq0BoXDT45. </a:t>
            </a:r>
            <a:endParaRPr lang="ro-RO" sz="2000" dirty="0"/>
          </a:p>
          <a:p>
            <a:pPr marL="0" indent="0">
              <a:buNone/>
            </a:pPr>
            <a:r>
              <a:rPr lang="en-US" sz="2000" dirty="0"/>
              <a:t>How to activate the membership plan   https://youtu.be/gBOCDIaOKqA4. </a:t>
            </a:r>
            <a:endParaRPr lang="ro-RO" sz="2000" dirty="0"/>
          </a:p>
          <a:p>
            <a:pPr marL="0" indent="0">
              <a:buNone/>
            </a:pPr>
            <a:r>
              <a:rPr lang="en-US" sz="2000" dirty="0"/>
              <a:t>How to create a seller account    https://youtu.be/ca_juSWenwU3. The main page and how you can access the product   https://youtu.be/MX-11WyVI9o2. ⁠</a:t>
            </a:r>
            <a:endParaRPr lang="ro-RO" sz="2000" dirty="0"/>
          </a:p>
          <a:p>
            <a:pPr marL="0" indent="0">
              <a:buNone/>
            </a:pPr>
            <a:r>
              <a:rPr lang="en-US" sz="2000" dirty="0"/>
              <a:t>How to use the customer account    https://youtu.be/aWJ_VEfV2ws1. How to create an account on the platform   https://youtu.be/TOftqxx7XCU                                                                                                                       </a:t>
            </a:r>
            <a:endParaRPr lang="ro-RO" sz="2000" dirty="0"/>
          </a:p>
          <a:p>
            <a:pPr marL="0" indent="0">
              <a:buNone/>
            </a:pPr>
            <a:r>
              <a:rPr lang="en-US" sz="2000" dirty="0"/>
              <a:t>All these tutorials can be found both on YouTube and in Drive  https://drive.google.com/drive/u/0/folders/1wQYMHAGb5iO3w2trosYrhq3mdtPn5I1O   .  </a:t>
            </a:r>
            <a:endParaRPr lang="ro-RO" sz="2000" dirty="0"/>
          </a:p>
          <a:p>
            <a:pPr marL="0" indent="0">
              <a:buNone/>
            </a:pPr>
            <a:endParaRPr lang="ro-RO" sz="2000" dirty="0"/>
          </a:p>
          <a:p>
            <a:pPr marL="0" indent="0">
              <a:buNone/>
            </a:pPr>
            <a:r>
              <a:rPr lang="ro-RO" sz="2000" dirty="0">
                <a:hlinkClick r:id="rId4"/>
              </a:rPr>
              <a:t>https://www.youtube.com/channel/UCA0OlZ-3NeGq2CDWnFWgZnw</a:t>
            </a:r>
            <a:endParaRPr lang="ro-RO" sz="2000" dirty="0"/>
          </a:p>
          <a:p>
            <a:pPr marL="0" indent="0">
              <a:buNone/>
            </a:pPr>
            <a:endParaRPr lang="ro-RO" sz="2000" dirty="0"/>
          </a:p>
        </p:txBody>
      </p:sp>
    </p:spTree>
    <p:extLst>
      <p:ext uri="{BB962C8B-B14F-4D97-AF65-F5344CB8AC3E}">
        <p14:creationId xmlns:p14="http://schemas.microsoft.com/office/powerpoint/2010/main" val="1604651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E64B-E57B-735A-5D9D-48189F274537}"/>
              </a:ext>
            </a:extLst>
          </p:cNvPr>
          <p:cNvSpPr>
            <a:spLocks noGrp="1"/>
          </p:cNvSpPr>
          <p:nvPr>
            <p:ph type="title"/>
          </p:nvPr>
        </p:nvSpPr>
        <p:spPr/>
        <p:txBody>
          <a:bodyPr>
            <a:normAutofit fontScale="90000"/>
          </a:bodyPr>
          <a:lstStyle/>
          <a:p>
            <a:r>
              <a:rPr lang="ro-RO" dirty="0"/>
              <a:t>Here are two podcast made by member and voluntier of our association</a:t>
            </a:r>
            <a:endParaRPr lang="en-US" dirty="0"/>
          </a:p>
        </p:txBody>
      </p:sp>
      <p:sp>
        <p:nvSpPr>
          <p:cNvPr id="3" name="Content Placeholder 2">
            <a:extLst>
              <a:ext uri="{FF2B5EF4-FFF2-40B4-BE49-F238E27FC236}">
                <a16:creationId xmlns:a16="http://schemas.microsoft.com/office/drawing/2014/main" id="{D3645830-9E28-7DD6-427C-43016E266865}"/>
              </a:ext>
            </a:extLst>
          </p:cNvPr>
          <p:cNvSpPr>
            <a:spLocks noGrp="1"/>
          </p:cNvSpPr>
          <p:nvPr>
            <p:ph idx="1"/>
          </p:nvPr>
        </p:nvSpPr>
        <p:spPr/>
        <p:txBody>
          <a:bodyPr/>
          <a:lstStyle/>
          <a:p>
            <a:r>
              <a:rPr lang="en-US" dirty="0"/>
              <a:t>Marketing and communication strategies to manage e-commerce business. IO3-INTEGRARE EUROPEANA</a:t>
            </a:r>
            <a:endParaRPr lang="ro-RO" dirty="0"/>
          </a:p>
          <a:p>
            <a:r>
              <a:rPr lang="en-US" dirty="0">
                <a:hlinkClick r:id="rId2"/>
              </a:rPr>
              <a:t>https://youtu.be/CmxuqFsRYx8?si=vZDPthZvVY3LHBkI</a:t>
            </a:r>
            <a:endParaRPr lang="ro-RO" dirty="0"/>
          </a:p>
          <a:p>
            <a:r>
              <a:rPr lang="en-US" dirty="0"/>
              <a:t>First steps in the e-commerce _PRIMII PASI IN COMERTUL ELECTRONIC-IO3-PODCAST1-INTEGRARE EUROPEANA</a:t>
            </a:r>
            <a:endParaRPr lang="ro-RO" dirty="0"/>
          </a:p>
          <a:p>
            <a:r>
              <a:rPr lang="en-US" dirty="0">
                <a:hlinkClick r:id="rId3"/>
              </a:rPr>
              <a:t>https://youtu.be/briZrqAJOMQ?si=AMhFiiqeRN95aDe5</a:t>
            </a:r>
            <a:endParaRPr lang="ro-RO" dirty="0"/>
          </a:p>
          <a:p>
            <a:endParaRPr lang="en-US" dirty="0"/>
          </a:p>
        </p:txBody>
      </p:sp>
    </p:spTree>
    <p:extLst>
      <p:ext uri="{BB962C8B-B14F-4D97-AF65-F5344CB8AC3E}">
        <p14:creationId xmlns:p14="http://schemas.microsoft.com/office/powerpoint/2010/main" val="335892229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211</TotalTime>
  <Words>1714</Words>
  <Application>Microsoft Office PowerPoint</Application>
  <PresentationFormat>Widescreen</PresentationFormat>
  <Paragraphs>105</Paragraphs>
  <Slides>18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Century Gothic</vt:lpstr>
      <vt:lpstr>FreeSans</vt:lpstr>
      <vt:lpstr>Garamond</vt:lpstr>
      <vt:lpstr>Wingdings 3</vt:lpstr>
      <vt:lpstr>Slice</vt:lpstr>
      <vt:lpstr>PowerPoint Presentation</vt:lpstr>
      <vt:lpstr>PowerPoint Presentation</vt:lpstr>
      <vt:lpstr>PowerPoint Presentation</vt:lpstr>
      <vt:lpstr>PowerPoint Presentation</vt:lpstr>
      <vt:lpstr>Implementation: What activities we implement</vt:lpstr>
      <vt:lpstr>PPR1 - Ethnicraft training format for up-skilling youth CAZE</vt:lpstr>
      <vt:lpstr>PPR2 - E-commerce platform</vt:lpstr>
      <vt:lpstr>PPR3 - E-commerce toolkit for youth CZAE.</vt:lpstr>
      <vt:lpstr>Learning Training teaching activity in Sassari, Italy</vt:lpstr>
      <vt:lpstr>PowerPoint Presentation</vt:lpstr>
      <vt:lpstr>PowerPoint Presentation</vt:lpstr>
      <vt:lpstr>Shops we created as part of IO3 output Handmade jewelry</vt:lpstr>
      <vt:lpstr>PowerPoint Presentation</vt:lpstr>
      <vt:lpstr>PowerPoint Presentation</vt:lpstr>
      <vt:lpstr> Carpathian bee- Zum! Zum! Zum! </vt:lpstr>
      <vt:lpstr>ArtDeco </vt:lpstr>
      <vt:lpstr>PowerPoint Presentation</vt:lpstr>
      <vt:lpstr>Here are two podcast made by member and voluntier of our association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Gina Posirca</cp:lastModifiedBy>
  <cp:revision>14</cp:revision>
  <dcterms:created xsi:type="dcterms:W3CDTF">2024-03-12T07:17:22Z</dcterms:created>
  <dcterms:modified xsi:type="dcterms:W3CDTF">2024-03-22T22:47:15Z</dcterms:modified>
</cp:coreProperties>
</file>