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5" r:id="rId8"/>
    <p:sldId id="263" r:id="rId9"/>
    <p:sldId id="264" r:id="rId10"/>
    <p:sldId id="266" r:id="rId11"/>
    <p:sldId id="267" r:id="rId12"/>
    <p:sldId id="268" r:id="rId13"/>
    <p:sldId id="262"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9" d="100"/>
          <a:sy n="79" d="100"/>
        </p:scale>
        <p:origin x="850" y="-2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2299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35557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2905950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95C0C8-5654-4B33-BE87-664015F2D0FB}"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1715744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95C0C8-5654-4B33-BE87-664015F2D0FB}" type="datetimeFigureOut">
              <a:rPr lang="en-US" smtClean="0"/>
              <a:t>8/22/2024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427392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95C0C8-5654-4B33-BE87-664015F2D0FB}" type="datetimeFigureOut">
              <a:rPr lang="en-US" smtClean="0"/>
              <a:t>8/22/2024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407439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95C0C8-5654-4B33-BE87-664015F2D0FB}" type="datetimeFigureOut">
              <a:rPr lang="en-US" smtClean="0"/>
              <a:t>8/22/2024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2516402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95C0C8-5654-4B33-BE87-664015F2D0FB}"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108998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95C0C8-5654-4B33-BE87-664015F2D0FB}"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2112909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6095C0C8-5654-4B33-BE87-664015F2D0FB}" type="datetimeFigureOut">
              <a:rPr lang="en-US" smtClean="0"/>
              <a:t>8/22/2024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253152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7956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11932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249992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89084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1888712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1797291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95C0C8-5654-4B33-BE87-664015F2D0FB}"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639A1F-37E8-451E-BCE9-94F00A06A2C2}" type="slidenum">
              <a:rPr lang="en-US" smtClean="0"/>
              <a:t>‹#›</a:t>
            </a:fld>
            <a:endParaRPr lang="en-US"/>
          </a:p>
        </p:txBody>
      </p:sp>
    </p:spTree>
    <p:extLst>
      <p:ext uri="{BB962C8B-B14F-4D97-AF65-F5344CB8AC3E}">
        <p14:creationId xmlns:p14="http://schemas.microsoft.com/office/powerpoint/2010/main" val="183821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095C0C8-5654-4B33-BE87-664015F2D0FB}" type="datetimeFigureOut">
              <a:rPr lang="en-US" smtClean="0"/>
              <a:t>8/22/2024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8639A1F-37E8-451E-BCE9-94F00A06A2C2}" type="slidenum">
              <a:rPr lang="en-US" smtClean="0"/>
              <a:t>‹#›</a:t>
            </a:fld>
            <a:endParaRPr lang="en-US"/>
          </a:p>
        </p:txBody>
      </p:sp>
    </p:spTree>
    <p:extLst>
      <p:ext uri="{BB962C8B-B14F-4D97-AF65-F5344CB8AC3E}">
        <p14:creationId xmlns:p14="http://schemas.microsoft.com/office/powerpoint/2010/main" val="315963085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F2A5-BD29-C1F8-C8EC-1E7255EAB1A1}"/>
              </a:ext>
            </a:extLst>
          </p:cNvPr>
          <p:cNvSpPr>
            <a:spLocks noGrp="1"/>
          </p:cNvSpPr>
          <p:nvPr>
            <p:ph type="ctrTitle"/>
          </p:nvPr>
        </p:nvSpPr>
        <p:spPr>
          <a:xfrm>
            <a:off x="77755" y="42506"/>
            <a:ext cx="10839061" cy="2387600"/>
          </a:xfrm>
        </p:spPr>
        <p:txBody>
          <a:bodyPr>
            <a:normAutofit fontScale="90000"/>
          </a:bodyPr>
          <a:lstStyle/>
          <a:p>
            <a:r>
              <a:rPr lang="en-US" sz="4000" b="1" dirty="0">
                <a:solidFill>
                  <a:schemeClr val="bg1"/>
                </a:solidFill>
              </a:rPr>
              <a:t>"</a:t>
            </a:r>
            <a:r>
              <a:rPr lang="en-US" sz="4000" b="1" dirty="0" err="1">
                <a:solidFill>
                  <a:schemeClr val="bg1"/>
                </a:solidFill>
              </a:rPr>
              <a:t>Integrare</a:t>
            </a:r>
            <a:r>
              <a:rPr lang="en-US" sz="4000" b="1" dirty="0">
                <a:solidFill>
                  <a:schemeClr val="bg1"/>
                </a:solidFill>
              </a:rPr>
              <a:t> </a:t>
            </a:r>
            <a:r>
              <a:rPr lang="en-US" sz="4000" b="1" dirty="0" err="1">
                <a:solidFill>
                  <a:schemeClr val="bg1"/>
                </a:solidFill>
              </a:rPr>
              <a:t>Europeană</a:t>
            </a:r>
            <a:r>
              <a:rPr lang="en-US" sz="4000" b="1" dirty="0">
                <a:solidFill>
                  <a:schemeClr val="bg1"/>
                </a:solidFill>
              </a:rPr>
              <a:t> </a:t>
            </a:r>
            <a:r>
              <a:rPr lang="en-US" sz="4000" b="1" dirty="0" err="1">
                <a:solidFill>
                  <a:schemeClr val="bg1"/>
                </a:solidFill>
              </a:rPr>
              <a:t>în</a:t>
            </a:r>
            <a:r>
              <a:rPr lang="en-US" sz="4000" b="1" dirty="0">
                <a:solidFill>
                  <a:schemeClr val="bg1"/>
                </a:solidFill>
              </a:rPr>
              <a:t> </a:t>
            </a:r>
            <a:r>
              <a:rPr lang="en-US" sz="4000" b="1" dirty="0" err="1">
                <a:solidFill>
                  <a:schemeClr val="bg1"/>
                </a:solidFill>
              </a:rPr>
              <a:t>Domeniul</a:t>
            </a:r>
            <a:r>
              <a:rPr lang="en-US" sz="4000" b="1" dirty="0">
                <a:solidFill>
                  <a:schemeClr val="bg1"/>
                </a:solidFill>
              </a:rPr>
              <a:t> </a:t>
            </a:r>
            <a:r>
              <a:rPr lang="en-US" sz="4000" b="1" dirty="0" err="1">
                <a:solidFill>
                  <a:schemeClr val="bg1"/>
                </a:solidFill>
              </a:rPr>
              <a:t>Tineretului</a:t>
            </a:r>
            <a:r>
              <a:rPr lang="en-US" sz="4000" b="1" dirty="0">
                <a:solidFill>
                  <a:schemeClr val="bg1"/>
                </a:solidFill>
              </a:rPr>
              <a:t>, </a:t>
            </a:r>
            <a:r>
              <a:rPr lang="en-US" sz="4000" b="1" dirty="0" err="1">
                <a:solidFill>
                  <a:schemeClr val="bg1"/>
                </a:solidFill>
              </a:rPr>
              <a:t>Sportului</a:t>
            </a:r>
            <a:r>
              <a:rPr lang="en-US" sz="4000" b="1" dirty="0">
                <a:solidFill>
                  <a:schemeClr val="bg1"/>
                </a:solidFill>
              </a:rPr>
              <a:t>, </a:t>
            </a:r>
            <a:r>
              <a:rPr lang="en-US" sz="4000" b="1" dirty="0" err="1">
                <a:solidFill>
                  <a:schemeClr val="bg1"/>
                </a:solidFill>
              </a:rPr>
              <a:t>Voluntariatului</a:t>
            </a:r>
            <a:r>
              <a:rPr lang="en-US" sz="4000" b="1" dirty="0">
                <a:solidFill>
                  <a:schemeClr val="bg1"/>
                </a:solidFill>
              </a:rPr>
              <a:t> </a:t>
            </a:r>
            <a:r>
              <a:rPr lang="en-US" sz="4000" b="1" dirty="0" err="1">
                <a:solidFill>
                  <a:schemeClr val="bg1"/>
                </a:solidFill>
              </a:rPr>
              <a:t>și</a:t>
            </a:r>
            <a:r>
              <a:rPr lang="en-US" sz="4000" b="1" dirty="0">
                <a:solidFill>
                  <a:schemeClr val="bg1"/>
                </a:solidFill>
              </a:rPr>
              <a:t> </a:t>
            </a:r>
            <a:r>
              <a:rPr lang="en-US" sz="4000" b="1" dirty="0" err="1">
                <a:solidFill>
                  <a:schemeClr val="bg1"/>
                </a:solidFill>
              </a:rPr>
              <a:t>Cetățeniei</a:t>
            </a:r>
            <a:r>
              <a:rPr lang="en-US" sz="4000" b="1" dirty="0">
                <a:solidFill>
                  <a:schemeClr val="bg1"/>
                </a:solidFill>
              </a:rPr>
              <a:t> </a:t>
            </a:r>
            <a:r>
              <a:rPr lang="en-US" sz="4000" b="1" dirty="0" err="1">
                <a:solidFill>
                  <a:schemeClr val="bg1"/>
                </a:solidFill>
              </a:rPr>
              <a:t>Europene</a:t>
            </a:r>
            <a:r>
              <a:rPr lang="en-US" sz="4000" b="1" dirty="0">
                <a:solidFill>
                  <a:schemeClr val="bg1"/>
                </a:solidFill>
              </a:rPr>
              <a:t> Active" E10163149</a:t>
            </a:r>
            <a:br>
              <a:rPr lang="en-US" sz="4000" b="1" dirty="0">
                <a:solidFill>
                  <a:schemeClr val="bg1"/>
                </a:solidFill>
              </a:rPr>
            </a:br>
            <a:r>
              <a:rPr lang="en-US" sz="4000" b="1" dirty="0">
                <a:solidFill>
                  <a:schemeClr val="bg1"/>
                </a:solidFill>
              </a:rPr>
              <a:t>2013-2024</a:t>
            </a:r>
          </a:p>
        </p:txBody>
      </p:sp>
      <p:sp>
        <p:nvSpPr>
          <p:cNvPr id="3" name="Subtitle 2">
            <a:extLst>
              <a:ext uri="{FF2B5EF4-FFF2-40B4-BE49-F238E27FC236}">
                <a16:creationId xmlns:a16="http://schemas.microsoft.com/office/drawing/2014/main" id="{3909D506-1530-C7C0-2EFC-F44B428045A2}"/>
              </a:ext>
            </a:extLst>
          </p:cNvPr>
          <p:cNvSpPr>
            <a:spLocks noGrp="1"/>
          </p:cNvSpPr>
          <p:nvPr>
            <p:ph type="subTitle" idx="1"/>
          </p:nvPr>
        </p:nvSpPr>
        <p:spPr>
          <a:xfrm>
            <a:off x="77755" y="4039961"/>
            <a:ext cx="9144000" cy="1655762"/>
          </a:xfrm>
        </p:spPr>
        <p:txBody>
          <a:bodyPr>
            <a:normAutofit fontScale="92500" lnSpcReduction="20000"/>
          </a:bodyPr>
          <a:lstStyle/>
          <a:p>
            <a:r>
              <a:rPr lang="en-US" sz="3200" b="1" dirty="0">
                <a:solidFill>
                  <a:schemeClr val="bg1"/>
                </a:solidFill>
              </a:rPr>
              <a:t>2024</a:t>
            </a:r>
          </a:p>
          <a:p>
            <a:r>
              <a:rPr lang="en-US" sz="3200" b="1" dirty="0">
                <a:solidFill>
                  <a:schemeClr val="bg1"/>
                </a:solidFill>
              </a:rPr>
              <a:t>ZONA INTEGRARE EUROPEANA  </a:t>
            </a:r>
          </a:p>
          <a:p>
            <a:r>
              <a:rPr lang="en-US" sz="3200" b="1" dirty="0">
                <a:solidFill>
                  <a:schemeClr val="bg1"/>
                </a:solidFill>
              </a:rPr>
              <a:t>E10163149</a:t>
            </a:r>
          </a:p>
          <a:p>
            <a:endParaRPr lang="en-US" dirty="0"/>
          </a:p>
          <a:p>
            <a:endParaRPr lang="en-US" dirty="0"/>
          </a:p>
        </p:txBody>
      </p:sp>
      <p:pic>
        <p:nvPicPr>
          <p:cNvPr id="7" name="Picture 6">
            <a:extLst>
              <a:ext uri="{FF2B5EF4-FFF2-40B4-BE49-F238E27FC236}">
                <a16:creationId xmlns:a16="http://schemas.microsoft.com/office/drawing/2014/main" id="{CD41BFB4-B0F5-FBC8-C3E3-CAB10DE23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1483" y="1840318"/>
            <a:ext cx="4832667" cy="1588682"/>
          </a:xfrm>
          <a:prstGeom prst="rect">
            <a:avLst/>
          </a:prstGeom>
        </p:spPr>
      </p:pic>
      <p:sp>
        <p:nvSpPr>
          <p:cNvPr id="8" name="Arrow: Down 7">
            <a:extLst>
              <a:ext uri="{FF2B5EF4-FFF2-40B4-BE49-F238E27FC236}">
                <a16:creationId xmlns:a16="http://schemas.microsoft.com/office/drawing/2014/main" id="{F585B864-A998-9530-6B66-DFD56F4DB82A}"/>
              </a:ext>
            </a:extLst>
          </p:cNvPr>
          <p:cNvSpPr/>
          <p:nvPr/>
        </p:nvSpPr>
        <p:spPr>
          <a:xfrm>
            <a:off x="419878" y="2528596"/>
            <a:ext cx="391885" cy="13436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899E60D-92C4-B7AB-75CC-AB6365B76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0020" y="3676098"/>
            <a:ext cx="4411980" cy="3093720"/>
          </a:xfrm>
          <a:prstGeom prst="rect">
            <a:avLst/>
          </a:prstGeom>
        </p:spPr>
      </p:pic>
    </p:spTree>
    <p:extLst>
      <p:ext uri="{BB962C8B-B14F-4D97-AF65-F5344CB8AC3E}">
        <p14:creationId xmlns:p14="http://schemas.microsoft.com/office/powerpoint/2010/main" val="55390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384405-390B-0676-8537-B80772E2A45A}"/>
              </a:ext>
            </a:extLst>
          </p:cNvPr>
          <p:cNvSpPr txBox="1"/>
          <p:nvPr/>
        </p:nvSpPr>
        <p:spPr>
          <a:xfrm>
            <a:off x="130629" y="3131223"/>
            <a:ext cx="11887200" cy="3170099"/>
          </a:xfrm>
          <a:prstGeom prst="rect">
            <a:avLst/>
          </a:prstGeom>
          <a:noFill/>
        </p:spPr>
        <p:txBody>
          <a:bodyPr wrap="square">
            <a:spAutoFit/>
          </a:bodyPr>
          <a:lstStyle/>
          <a:p>
            <a:pPr algn="just"/>
            <a:r>
              <a:rPr lang="en-US" sz="2000" b="1" dirty="0">
                <a:solidFill>
                  <a:schemeClr val="bg1"/>
                </a:solidFill>
              </a:rPr>
              <a:t>The </a:t>
            </a:r>
            <a:r>
              <a:rPr lang="en-US" sz="2000" b="1" dirty="0" err="1">
                <a:solidFill>
                  <a:schemeClr val="bg1"/>
                </a:solidFill>
              </a:rPr>
              <a:t>Asociația</a:t>
            </a:r>
            <a:r>
              <a:rPr lang="en-US" sz="2000" b="1" dirty="0">
                <a:solidFill>
                  <a:schemeClr val="bg1"/>
                </a:solidFill>
              </a:rPr>
              <a:t> “ZONA INTEGRARE EUROPEANA" is a non-profit legal entity based in </a:t>
            </a:r>
            <a:r>
              <a:rPr lang="en-US" sz="2000" b="1" dirty="0" err="1">
                <a:solidFill>
                  <a:schemeClr val="bg1"/>
                </a:solidFill>
              </a:rPr>
              <a:t>Buzău</a:t>
            </a:r>
            <a:r>
              <a:rPr lang="en-US" sz="2000" b="1" dirty="0">
                <a:solidFill>
                  <a:schemeClr val="bg1"/>
                </a:solidFill>
              </a:rPr>
              <a:t>, Romania. </a:t>
            </a:r>
          </a:p>
          <a:p>
            <a:pPr algn="just"/>
            <a:endParaRPr lang="en-US" sz="2000" b="1" dirty="0">
              <a:solidFill>
                <a:schemeClr val="bg1"/>
              </a:solidFill>
            </a:endParaRPr>
          </a:p>
          <a:p>
            <a:pPr algn="just"/>
            <a:r>
              <a:rPr lang="en-US" sz="2000" b="1" dirty="0">
                <a:solidFill>
                  <a:schemeClr val="bg1"/>
                </a:solidFill>
              </a:rPr>
              <a:t>Its main purpose is to promote the EU 2014-2027 strategy in areas such as youth, educational innovation, volunteering, sports, and active European citizenship. </a:t>
            </a:r>
          </a:p>
          <a:p>
            <a:pPr algn="just"/>
            <a:endParaRPr lang="en-US" sz="2000" b="1" dirty="0">
              <a:solidFill>
                <a:schemeClr val="bg1"/>
              </a:solidFill>
            </a:endParaRPr>
          </a:p>
          <a:p>
            <a:pPr algn="just"/>
            <a:r>
              <a:rPr lang="en-US" sz="2000" b="1" dirty="0">
                <a:solidFill>
                  <a:schemeClr val="bg1"/>
                </a:solidFill>
              </a:rPr>
              <a:t>The Association focuses on developing national and international projects and partnerships, supporting non-formal education, reducing functional illiteracy, and providing opportunities for youth. It operates based on a board of directors and general meetings, with a specific financial heritage and regulations.</a:t>
            </a:r>
          </a:p>
        </p:txBody>
      </p:sp>
      <p:sp>
        <p:nvSpPr>
          <p:cNvPr id="6" name="TextBox 5">
            <a:extLst>
              <a:ext uri="{FF2B5EF4-FFF2-40B4-BE49-F238E27FC236}">
                <a16:creationId xmlns:a16="http://schemas.microsoft.com/office/drawing/2014/main" id="{D5FFADE6-75AA-91FB-1D87-146940052382}"/>
              </a:ext>
            </a:extLst>
          </p:cNvPr>
          <p:cNvSpPr txBox="1"/>
          <p:nvPr/>
        </p:nvSpPr>
        <p:spPr>
          <a:xfrm>
            <a:off x="130629" y="167950"/>
            <a:ext cx="2736647" cy="707886"/>
          </a:xfrm>
          <a:prstGeom prst="rect">
            <a:avLst/>
          </a:prstGeom>
          <a:noFill/>
        </p:spPr>
        <p:txBody>
          <a:bodyPr wrap="none" rtlCol="0">
            <a:spAutoFit/>
          </a:bodyPr>
          <a:lstStyle/>
          <a:p>
            <a:r>
              <a:rPr lang="en-US" sz="4000" b="1" dirty="0">
                <a:solidFill>
                  <a:schemeClr val="bg1"/>
                </a:solidFill>
              </a:rPr>
              <a:t>ABOUT US </a:t>
            </a:r>
          </a:p>
        </p:txBody>
      </p:sp>
      <p:pic>
        <p:nvPicPr>
          <p:cNvPr id="8" name="Picture 7">
            <a:extLst>
              <a:ext uri="{FF2B5EF4-FFF2-40B4-BE49-F238E27FC236}">
                <a16:creationId xmlns:a16="http://schemas.microsoft.com/office/drawing/2014/main" id="{7982809F-1101-5D6E-840E-5EEF46C43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29" y="875836"/>
            <a:ext cx="2745465" cy="1944186"/>
          </a:xfrm>
          <a:prstGeom prst="rect">
            <a:avLst/>
          </a:prstGeom>
        </p:spPr>
      </p:pic>
      <p:pic>
        <p:nvPicPr>
          <p:cNvPr id="9" name="Picture 8">
            <a:extLst>
              <a:ext uri="{FF2B5EF4-FFF2-40B4-BE49-F238E27FC236}">
                <a16:creationId xmlns:a16="http://schemas.microsoft.com/office/drawing/2014/main" id="{4DE4E05E-CEED-DEBC-943D-313990BF5B70}"/>
              </a:ext>
            </a:extLst>
          </p:cNvPr>
          <p:cNvPicPr>
            <a:picLocks noChangeAspect="1"/>
          </p:cNvPicPr>
          <p:nvPr/>
        </p:nvPicPr>
        <p:blipFill>
          <a:blip r:embed="rId3"/>
          <a:stretch>
            <a:fillRect/>
          </a:stretch>
        </p:blipFill>
        <p:spPr>
          <a:xfrm>
            <a:off x="5215812" y="105661"/>
            <a:ext cx="5294734" cy="3025562"/>
          </a:xfrm>
          <a:prstGeom prst="ellipse">
            <a:avLst/>
          </a:prstGeom>
          <a:ln>
            <a:noFill/>
          </a:ln>
          <a:effectLst>
            <a:softEdge rad="112500"/>
          </a:effectLst>
        </p:spPr>
      </p:pic>
    </p:spTree>
    <p:extLst>
      <p:ext uri="{BB962C8B-B14F-4D97-AF65-F5344CB8AC3E}">
        <p14:creationId xmlns:p14="http://schemas.microsoft.com/office/powerpoint/2010/main" val="1378996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9AB2D1-3371-5FAC-5918-B63E80CDC129}"/>
              </a:ext>
            </a:extLst>
          </p:cNvPr>
          <p:cNvPicPr>
            <a:picLocks noChangeAspect="1"/>
          </p:cNvPicPr>
          <p:nvPr/>
        </p:nvPicPr>
        <p:blipFill>
          <a:blip r:embed="rId2"/>
          <a:stretch>
            <a:fillRect/>
          </a:stretch>
        </p:blipFill>
        <p:spPr>
          <a:xfrm>
            <a:off x="2693827" y="3647004"/>
            <a:ext cx="5778370" cy="3301926"/>
          </a:xfrm>
          <a:prstGeom prst="ellipse">
            <a:avLst/>
          </a:prstGeom>
          <a:ln>
            <a:noFill/>
          </a:ln>
          <a:effectLst>
            <a:softEdge rad="112500"/>
          </a:effectLst>
        </p:spPr>
      </p:pic>
      <p:sp>
        <p:nvSpPr>
          <p:cNvPr id="5" name="TextBox 4">
            <a:extLst>
              <a:ext uri="{FF2B5EF4-FFF2-40B4-BE49-F238E27FC236}">
                <a16:creationId xmlns:a16="http://schemas.microsoft.com/office/drawing/2014/main" id="{3482F903-3287-F4B6-708D-78928A4D0A35}"/>
              </a:ext>
            </a:extLst>
          </p:cNvPr>
          <p:cNvSpPr txBox="1"/>
          <p:nvPr/>
        </p:nvSpPr>
        <p:spPr>
          <a:xfrm>
            <a:off x="126936" y="105013"/>
            <a:ext cx="11938128" cy="5078313"/>
          </a:xfrm>
          <a:prstGeom prst="rect">
            <a:avLst/>
          </a:prstGeom>
          <a:noFill/>
        </p:spPr>
        <p:txBody>
          <a:bodyPr wrap="square">
            <a:spAutoFit/>
          </a:bodyPr>
          <a:lstStyle/>
          <a:p>
            <a:pPr algn="just"/>
            <a:r>
              <a:rPr lang="en-US" b="1" dirty="0">
                <a:solidFill>
                  <a:schemeClr val="bg1"/>
                </a:solidFill>
              </a:rPr>
              <a:t>The </a:t>
            </a:r>
            <a:r>
              <a:rPr lang="en-US" b="1" dirty="0" err="1">
                <a:solidFill>
                  <a:schemeClr val="bg1"/>
                </a:solidFill>
              </a:rPr>
              <a:t>Asociația</a:t>
            </a:r>
            <a:r>
              <a:rPr lang="en-US" b="1" dirty="0">
                <a:solidFill>
                  <a:schemeClr val="bg1"/>
                </a:solidFill>
              </a:rPr>
              <a:t> “ZONA INTEGRARE EUROPEANA" stands out for implementing innovative projects in education and social integration. </a:t>
            </a:r>
          </a:p>
          <a:p>
            <a:pPr algn="just"/>
            <a:endParaRPr lang="en-US" b="1" dirty="0">
              <a:solidFill>
                <a:schemeClr val="bg1"/>
              </a:solidFill>
            </a:endParaRPr>
          </a:p>
          <a:p>
            <a:pPr algn="just"/>
            <a:r>
              <a:rPr lang="en-US" b="1" dirty="0">
                <a:solidFill>
                  <a:schemeClr val="bg1"/>
                </a:solidFill>
              </a:rPr>
              <a:t>This includes the development of e-learning platforms, training programs for individuals with autism spectrum disorders, and projects to enhance digital and entrepreneurial skills for youth. </a:t>
            </a:r>
          </a:p>
          <a:p>
            <a:pPr algn="just"/>
            <a:endParaRPr lang="en-US" b="1" dirty="0">
              <a:solidFill>
                <a:schemeClr val="bg1"/>
              </a:solidFill>
            </a:endParaRPr>
          </a:p>
          <a:p>
            <a:pPr algn="just"/>
            <a:r>
              <a:rPr lang="en-US" b="1" dirty="0">
                <a:solidFill>
                  <a:schemeClr val="bg1"/>
                </a:solidFill>
              </a:rPr>
              <a:t>With a strong emphasis on using technology in education and training, the organization actively contributes to the social and professional integration of vulnerable groups. </a:t>
            </a:r>
          </a:p>
          <a:p>
            <a:pPr algn="just"/>
            <a:endParaRPr lang="en-US" b="1" dirty="0">
              <a:solidFill>
                <a:schemeClr val="bg1"/>
              </a:solidFill>
            </a:endParaRPr>
          </a:p>
          <a:p>
            <a:pPr algn="just"/>
            <a:r>
              <a:rPr lang="en-US" b="1" dirty="0">
                <a:solidFill>
                  <a:schemeClr val="bg1"/>
                </a:solidFill>
              </a:rPr>
              <a:t>The organization's team, consisting of managers, teachers, youth workers, and IT specialists, collaborates to provide educational solutions tailored to the community's specific needs, showcasing expertise in various areas such as art therapy and digital education. </a:t>
            </a:r>
          </a:p>
          <a:p>
            <a:pPr algn="just"/>
            <a:endParaRPr lang="en-US" b="1" dirty="0">
              <a:solidFill>
                <a:schemeClr val="bg1"/>
              </a:solidFill>
            </a:endParaRPr>
          </a:p>
          <a:p>
            <a:pPr algn="just"/>
            <a:r>
              <a:rPr lang="en-US" b="1" dirty="0">
                <a:solidFill>
                  <a:schemeClr val="bg1"/>
                </a:solidFill>
              </a:rPr>
              <a:t>Their activities include developing educational content, professional training, and assistance in job market integration. </a:t>
            </a:r>
          </a:p>
          <a:p>
            <a:pPr algn="just"/>
            <a:endParaRPr lang="en-US" b="1" dirty="0">
              <a:solidFill>
                <a:schemeClr val="bg1"/>
              </a:solidFill>
            </a:endParaRPr>
          </a:p>
          <a:p>
            <a:pPr algn="just"/>
            <a:r>
              <a:rPr lang="en-US" b="1" dirty="0">
                <a:solidFill>
                  <a:schemeClr val="bg1"/>
                </a:solidFill>
              </a:rPr>
              <a:t>This commitment reflects the association's ability to effectively respond to the educational and integration needs of various target groups.</a:t>
            </a:r>
          </a:p>
        </p:txBody>
      </p:sp>
    </p:spTree>
    <p:extLst>
      <p:ext uri="{BB962C8B-B14F-4D97-AF65-F5344CB8AC3E}">
        <p14:creationId xmlns:p14="http://schemas.microsoft.com/office/powerpoint/2010/main" val="516379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F73A28-F460-1865-DF52-9656276AC81E}"/>
              </a:ext>
            </a:extLst>
          </p:cNvPr>
          <p:cNvPicPr>
            <a:picLocks noChangeAspect="1"/>
          </p:cNvPicPr>
          <p:nvPr/>
        </p:nvPicPr>
        <p:blipFill>
          <a:blip r:embed="rId2"/>
          <a:stretch>
            <a:fillRect/>
          </a:stretch>
        </p:blipFill>
        <p:spPr>
          <a:xfrm>
            <a:off x="7268547" y="3400931"/>
            <a:ext cx="4923452" cy="3354432"/>
          </a:xfrm>
          <a:prstGeom prst="ellipse">
            <a:avLst/>
          </a:prstGeom>
          <a:ln>
            <a:noFill/>
          </a:ln>
          <a:effectLst>
            <a:softEdge rad="112500"/>
          </a:effectLst>
        </p:spPr>
      </p:pic>
      <p:pic>
        <p:nvPicPr>
          <p:cNvPr id="5" name="Picture 4">
            <a:extLst>
              <a:ext uri="{FF2B5EF4-FFF2-40B4-BE49-F238E27FC236}">
                <a16:creationId xmlns:a16="http://schemas.microsoft.com/office/drawing/2014/main" id="{CD331721-B956-5CF6-1E8F-FE5846A0263F}"/>
              </a:ext>
            </a:extLst>
          </p:cNvPr>
          <p:cNvPicPr>
            <a:picLocks noChangeAspect="1"/>
          </p:cNvPicPr>
          <p:nvPr/>
        </p:nvPicPr>
        <p:blipFill>
          <a:blip r:embed="rId3"/>
          <a:stretch>
            <a:fillRect/>
          </a:stretch>
        </p:blipFill>
        <p:spPr>
          <a:xfrm>
            <a:off x="7109928" y="102637"/>
            <a:ext cx="5082072" cy="3163078"/>
          </a:xfrm>
          <a:prstGeom prst="ellipse">
            <a:avLst/>
          </a:prstGeom>
          <a:ln>
            <a:noFill/>
          </a:ln>
          <a:effectLst>
            <a:softEdge rad="112500"/>
          </a:effectLst>
        </p:spPr>
      </p:pic>
      <p:sp>
        <p:nvSpPr>
          <p:cNvPr id="3" name="TextBox 2">
            <a:extLst>
              <a:ext uri="{FF2B5EF4-FFF2-40B4-BE49-F238E27FC236}">
                <a16:creationId xmlns:a16="http://schemas.microsoft.com/office/drawing/2014/main" id="{98D5AA1A-E9E9-F994-A60C-0F2BFB62FAEB}"/>
              </a:ext>
            </a:extLst>
          </p:cNvPr>
          <p:cNvSpPr txBox="1"/>
          <p:nvPr/>
        </p:nvSpPr>
        <p:spPr>
          <a:xfrm>
            <a:off x="1" y="0"/>
            <a:ext cx="7651102" cy="6801862"/>
          </a:xfrm>
          <a:prstGeom prst="rect">
            <a:avLst/>
          </a:prstGeom>
          <a:noFill/>
        </p:spPr>
        <p:txBody>
          <a:bodyPr wrap="square">
            <a:spAutoFit/>
          </a:bodyPr>
          <a:lstStyle/>
          <a:p>
            <a:pPr algn="just"/>
            <a:r>
              <a:rPr lang="en-US" sz="1600" b="1" dirty="0">
                <a:solidFill>
                  <a:schemeClr val="bg1"/>
                </a:solidFill>
              </a:rPr>
              <a:t>The </a:t>
            </a:r>
            <a:r>
              <a:rPr lang="en-US" sz="1600" b="1" dirty="0" err="1">
                <a:solidFill>
                  <a:schemeClr val="bg1"/>
                </a:solidFill>
              </a:rPr>
              <a:t>Asociația</a:t>
            </a:r>
            <a:r>
              <a:rPr lang="en-US" sz="1600" b="1" dirty="0">
                <a:solidFill>
                  <a:schemeClr val="bg1"/>
                </a:solidFill>
              </a:rPr>
              <a:t> “ZONA INTEGRARE EUROPEANA" focuses on various target groups:</a:t>
            </a:r>
          </a:p>
          <a:p>
            <a:pPr algn="just"/>
            <a:endParaRPr lang="en-US" sz="1600" b="1" dirty="0">
              <a:solidFill>
                <a:schemeClr val="bg1"/>
              </a:solidFill>
            </a:endParaRPr>
          </a:p>
          <a:p>
            <a:pPr algn="just"/>
            <a:r>
              <a:rPr lang="en-US" sz="1600" b="1" dirty="0">
                <a:solidFill>
                  <a:schemeClr val="bg1"/>
                </a:solidFill>
              </a:rPr>
              <a:t>Adults with autism spectrum disorders: Projects focus on improving their social and professional integration, offering tailored educational programs, professional training, and online counseling services.</a:t>
            </a:r>
          </a:p>
          <a:p>
            <a:pPr algn="just"/>
            <a:endParaRPr lang="en-US" sz="1600" b="1" dirty="0">
              <a:solidFill>
                <a:schemeClr val="bg1"/>
              </a:solidFill>
            </a:endParaRPr>
          </a:p>
          <a:p>
            <a:pPr algn="just"/>
            <a:r>
              <a:rPr lang="en-US" sz="1600" b="1" dirty="0">
                <a:solidFill>
                  <a:schemeClr val="bg1"/>
                </a:solidFill>
              </a:rPr>
              <a:t>Specialists in various fields: Include psychologists, social workers, teachers, and IT specialists involved in developing educational content and e-learning platforms.</a:t>
            </a:r>
          </a:p>
          <a:p>
            <a:pPr algn="just"/>
            <a:endParaRPr lang="en-US" sz="1600" b="1" dirty="0">
              <a:solidFill>
                <a:schemeClr val="bg1"/>
              </a:solidFill>
            </a:endParaRPr>
          </a:p>
          <a:p>
            <a:pPr algn="just"/>
            <a:r>
              <a:rPr lang="en-US" sz="1600" b="1" dirty="0">
                <a:solidFill>
                  <a:schemeClr val="bg1"/>
                </a:solidFill>
              </a:rPr>
              <a:t>Youth from rural areas and young immigrants: Benefit from support in developing entrepreneurial and digital skills, enhancing social integration and inclusion.</a:t>
            </a:r>
          </a:p>
          <a:p>
            <a:pPr algn="just"/>
            <a:endParaRPr lang="en-US" sz="1600" b="1" dirty="0">
              <a:solidFill>
                <a:schemeClr val="bg1"/>
              </a:solidFill>
            </a:endParaRPr>
          </a:p>
          <a:p>
            <a:pPr algn="just"/>
            <a:r>
              <a:rPr lang="en-US" sz="1600" b="1" dirty="0">
                <a:solidFill>
                  <a:schemeClr val="bg1"/>
                </a:solidFill>
              </a:rPr>
              <a:t>Teachers and </a:t>
            </a:r>
            <a:r>
              <a:rPr lang="en-US" sz="2000" b="1" dirty="0">
                <a:solidFill>
                  <a:schemeClr val="bg1"/>
                </a:solidFill>
              </a:rPr>
              <a:t>students</a:t>
            </a:r>
            <a:r>
              <a:rPr lang="en-US" sz="1600" b="1" dirty="0">
                <a:solidFill>
                  <a:schemeClr val="bg1"/>
                </a:solidFill>
              </a:rPr>
              <a:t> in preschool and primary education: Participate in projects aimed at improving digital skills and adapting to online education.</a:t>
            </a:r>
          </a:p>
          <a:p>
            <a:pPr algn="just"/>
            <a:endParaRPr lang="en-US" sz="1600" b="1" dirty="0">
              <a:solidFill>
                <a:schemeClr val="bg1"/>
              </a:solidFill>
            </a:endParaRPr>
          </a:p>
          <a:p>
            <a:pPr algn="just"/>
            <a:r>
              <a:rPr lang="en-US" sz="1600" b="1" dirty="0">
                <a:solidFill>
                  <a:schemeClr val="bg1"/>
                </a:solidFill>
              </a:rPr>
              <a:t>Trainers and youth workers: Involved in art therapy and ICT projects, developing digital and creative expression skills.</a:t>
            </a:r>
          </a:p>
          <a:p>
            <a:pPr algn="just"/>
            <a:endParaRPr lang="en-US" sz="1600" b="1" dirty="0">
              <a:solidFill>
                <a:schemeClr val="bg1"/>
              </a:solidFill>
            </a:endParaRPr>
          </a:p>
          <a:p>
            <a:pPr algn="just"/>
            <a:r>
              <a:rPr lang="en-US" sz="1600" b="1" dirty="0">
                <a:solidFill>
                  <a:schemeClr val="bg1"/>
                </a:solidFill>
              </a:rPr>
              <a:t>Adults, including those with disabilities: Focus on improving skills in preventing the effects of climate change and promoting circular economy principles.</a:t>
            </a:r>
          </a:p>
          <a:p>
            <a:pPr algn="just"/>
            <a:endParaRPr lang="en-US" sz="1600" b="1" dirty="0">
              <a:solidFill>
                <a:schemeClr val="bg1"/>
              </a:solidFill>
            </a:endParaRPr>
          </a:p>
          <a:p>
            <a:pPr algn="just"/>
            <a:r>
              <a:rPr lang="en-US" sz="1600" b="1" dirty="0">
                <a:solidFill>
                  <a:schemeClr val="bg1"/>
                </a:solidFill>
              </a:rPr>
              <a:t>Youth in youth mobility: Benefit from training and personal development opportunities in various Erasmus projects.</a:t>
            </a:r>
          </a:p>
        </p:txBody>
      </p:sp>
    </p:spTree>
    <p:extLst>
      <p:ext uri="{BB962C8B-B14F-4D97-AF65-F5344CB8AC3E}">
        <p14:creationId xmlns:p14="http://schemas.microsoft.com/office/powerpoint/2010/main" val="3617633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249345-AF4F-EE8F-874E-2F82522116F1}"/>
              </a:ext>
            </a:extLst>
          </p:cNvPr>
          <p:cNvSpPr txBox="1"/>
          <p:nvPr/>
        </p:nvSpPr>
        <p:spPr>
          <a:xfrm>
            <a:off x="746450" y="426490"/>
            <a:ext cx="10954138" cy="584775"/>
          </a:xfrm>
          <a:prstGeom prst="rect">
            <a:avLst/>
          </a:prstGeom>
          <a:noFill/>
        </p:spPr>
        <p:txBody>
          <a:bodyPr wrap="square">
            <a:spAutoFit/>
          </a:bodyPr>
          <a:lstStyle/>
          <a:p>
            <a:pPr algn="ctr"/>
            <a:r>
              <a:rPr lang="en-US" sz="3200" b="1" dirty="0">
                <a:solidFill>
                  <a:schemeClr val="bg1"/>
                </a:solidFill>
              </a:rPr>
              <a:t>Activities and experience of the organization </a:t>
            </a:r>
          </a:p>
        </p:txBody>
      </p:sp>
      <p:sp>
        <p:nvSpPr>
          <p:cNvPr id="5" name="TextBox 4">
            <a:extLst>
              <a:ext uri="{FF2B5EF4-FFF2-40B4-BE49-F238E27FC236}">
                <a16:creationId xmlns:a16="http://schemas.microsoft.com/office/drawing/2014/main" id="{8C9E4AA4-581B-AA66-EB49-635BD6F4930A}"/>
              </a:ext>
            </a:extLst>
          </p:cNvPr>
          <p:cNvSpPr txBox="1"/>
          <p:nvPr/>
        </p:nvSpPr>
        <p:spPr>
          <a:xfrm>
            <a:off x="207606" y="1277923"/>
            <a:ext cx="11782231" cy="2954655"/>
          </a:xfrm>
          <a:prstGeom prst="rect">
            <a:avLst/>
          </a:prstGeom>
          <a:noFill/>
        </p:spPr>
        <p:txBody>
          <a:bodyPr wrap="square">
            <a:spAutoFit/>
          </a:bodyPr>
          <a:lstStyle/>
          <a:p>
            <a:pPr algn="just"/>
            <a:r>
              <a:rPr lang="en-US" sz="6000" b="1" dirty="0">
                <a:solidFill>
                  <a:schemeClr val="bg1"/>
                </a:solidFill>
              </a:rPr>
              <a:t>2014-2020</a:t>
            </a:r>
          </a:p>
          <a:p>
            <a:pPr algn="just"/>
            <a:r>
              <a:rPr lang="en-US" b="1" dirty="0">
                <a:solidFill>
                  <a:schemeClr val="bg1"/>
                </a:solidFill>
              </a:rPr>
              <a:t>Our organization has 37 trainers and youth workers with competencies developed in more than 12 training courses organized by associations and non-governmental organizations from France, Italy, England, Germany and Romania. These trainers and youth workers are able to prepare participants for mobilities, able to implement non-formal education-based activities and they are also able to participate in project management activities.</a:t>
            </a:r>
          </a:p>
          <a:p>
            <a:pPr algn="just"/>
            <a:r>
              <a:rPr lang="en-US" b="1" dirty="0">
                <a:solidFill>
                  <a:schemeClr val="bg1"/>
                </a:solidFill>
              </a:rPr>
              <a:t>More than 150 young people participated in international mobility, with the help of the projects implemented by our organization, from 2014 to 2020.</a:t>
            </a:r>
          </a:p>
        </p:txBody>
      </p:sp>
      <p:pic>
        <p:nvPicPr>
          <p:cNvPr id="6" name="Picture 5">
            <a:extLst>
              <a:ext uri="{FF2B5EF4-FFF2-40B4-BE49-F238E27FC236}">
                <a16:creationId xmlns:a16="http://schemas.microsoft.com/office/drawing/2014/main" id="{2A6E631F-323E-1F35-B7F2-7EEF99D354C1}"/>
              </a:ext>
            </a:extLst>
          </p:cNvPr>
          <p:cNvPicPr>
            <a:picLocks noChangeAspect="1"/>
          </p:cNvPicPr>
          <p:nvPr/>
        </p:nvPicPr>
        <p:blipFill>
          <a:blip r:embed="rId2"/>
          <a:stretch>
            <a:fillRect/>
          </a:stretch>
        </p:blipFill>
        <p:spPr>
          <a:xfrm>
            <a:off x="6391468" y="3976395"/>
            <a:ext cx="2704323" cy="2704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4853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0A3D84-7E63-B265-A984-9B88C6C7A899}"/>
              </a:ext>
            </a:extLst>
          </p:cNvPr>
          <p:cNvSpPr txBox="1"/>
          <p:nvPr/>
        </p:nvSpPr>
        <p:spPr>
          <a:xfrm>
            <a:off x="0" y="1110343"/>
            <a:ext cx="5859625" cy="5632311"/>
          </a:xfrm>
          <a:prstGeom prst="rect">
            <a:avLst/>
          </a:prstGeom>
          <a:noFill/>
        </p:spPr>
        <p:txBody>
          <a:bodyPr wrap="square">
            <a:spAutoFit/>
          </a:bodyPr>
          <a:lstStyle/>
          <a:p>
            <a:pPr algn="just"/>
            <a:r>
              <a:rPr lang="en-US" b="1" dirty="0">
                <a:solidFill>
                  <a:schemeClr val="bg1"/>
                </a:solidFill>
              </a:rPr>
              <a:t>2019-2020 </a:t>
            </a:r>
          </a:p>
          <a:p>
            <a:pPr algn="just"/>
            <a:r>
              <a:rPr lang="en-US" b="1" dirty="0">
                <a:solidFill>
                  <a:schemeClr val="bg1"/>
                </a:solidFill>
              </a:rPr>
              <a:t>1.Erasmus + KA104 project "Social inclusion through dual education" which runs from June 1, 2019 - September 30, 2020. </a:t>
            </a:r>
          </a:p>
          <a:p>
            <a:pPr algn="just"/>
            <a:r>
              <a:rPr lang="en-US" b="1" dirty="0" err="1">
                <a:solidFill>
                  <a:schemeClr val="bg1"/>
                </a:solidFill>
              </a:rPr>
              <a:t>Coordinator:ZONA</a:t>
            </a:r>
            <a:r>
              <a:rPr lang="en-US" b="1" dirty="0">
                <a:solidFill>
                  <a:schemeClr val="bg1"/>
                </a:solidFill>
              </a:rPr>
              <a:t> </a:t>
            </a:r>
            <a:r>
              <a:rPr lang="en-US" b="1" dirty="0" err="1">
                <a:solidFill>
                  <a:schemeClr val="bg1"/>
                </a:solidFill>
              </a:rPr>
              <a:t>Integrare</a:t>
            </a:r>
            <a:r>
              <a:rPr lang="en-US" b="1" dirty="0">
                <a:solidFill>
                  <a:schemeClr val="bg1"/>
                </a:solidFill>
              </a:rPr>
              <a:t> </a:t>
            </a:r>
            <a:r>
              <a:rPr lang="en-US" b="1" dirty="0" err="1">
                <a:solidFill>
                  <a:schemeClr val="bg1"/>
                </a:solidFill>
              </a:rPr>
              <a:t>Europeana</a:t>
            </a:r>
            <a:r>
              <a:rPr lang="en-US" b="1" dirty="0">
                <a:solidFill>
                  <a:schemeClr val="bg1"/>
                </a:solidFill>
              </a:rPr>
              <a:t> Romania.</a:t>
            </a:r>
          </a:p>
          <a:p>
            <a:pPr algn="just"/>
            <a:r>
              <a:rPr lang="en-US" b="1" dirty="0">
                <a:solidFill>
                  <a:schemeClr val="bg1"/>
                </a:solidFill>
              </a:rPr>
              <a:t>The purpose of the project is to promote the offer of learning and qualification opportunities in the workplace through dual education for people from the target group so that they integrate into the field of </a:t>
            </a:r>
            <a:r>
              <a:rPr lang="en-US" b="1" dirty="0" err="1">
                <a:solidFill>
                  <a:schemeClr val="bg1"/>
                </a:solidFill>
              </a:rPr>
              <a:t>work.The</a:t>
            </a:r>
            <a:r>
              <a:rPr lang="en-US" b="1" dirty="0">
                <a:solidFill>
                  <a:schemeClr val="bg1"/>
                </a:solidFill>
              </a:rPr>
              <a:t> target group of this project is made up of People in difficulty (13-26 years old) that have finished the eighth grade and have a maximum age of 26 years when they request to participate in this form of qualification at the DUAL EDUCATION job, </a:t>
            </a:r>
            <a:r>
              <a:rPr lang="en-US" b="1" dirty="0" err="1">
                <a:solidFill>
                  <a:schemeClr val="bg1"/>
                </a:solidFill>
              </a:rPr>
              <a:t>and,also</a:t>
            </a:r>
            <a:r>
              <a:rPr lang="en-US" b="1" dirty="0">
                <a:solidFill>
                  <a:schemeClr val="bg1"/>
                </a:solidFill>
              </a:rPr>
              <a:t>, parents of students at social risk.</a:t>
            </a:r>
          </a:p>
          <a:p>
            <a:pPr algn="just"/>
            <a:r>
              <a:rPr lang="en-US" b="1" dirty="0">
                <a:solidFill>
                  <a:schemeClr val="bg1"/>
                </a:solidFill>
              </a:rPr>
              <a:t>Through this course, 12 adult education training participants specialized in the following fields:</a:t>
            </a:r>
          </a:p>
          <a:p>
            <a:pPr algn="just"/>
            <a:r>
              <a:rPr lang="en-US" b="1" dirty="0">
                <a:solidFill>
                  <a:schemeClr val="bg1"/>
                </a:solidFill>
              </a:rPr>
              <a:t>Social media</a:t>
            </a:r>
          </a:p>
          <a:p>
            <a:pPr algn="just"/>
            <a:r>
              <a:rPr lang="en-US" b="1" dirty="0" err="1">
                <a:solidFill>
                  <a:schemeClr val="bg1"/>
                </a:solidFill>
              </a:rPr>
              <a:t>Gamificatin</a:t>
            </a:r>
            <a:endParaRPr lang="en-US" b="1" dirty="0">
              <a:solidFill>
                <a:schemeClr val="bg1"/>
              </a:solidFill>
            </a:endParaRPr>
          </a:p>
          <a:p>
            <a:pPr algn="just"/>
            <a:r>
              <a:rPr lang="en-US" b="1" dirty="0">
                <a:solidFill>
                  <a:schemeClr val="bg1"/>
                </a:solidFill>
              </a:rPr>
              <a:t>Dual education</a:t>
            </a:r>
          </a:p>
        </p:txBody>
      </p:sp>
      <p:sp>
        <p:nvSpPr>
          <p:cNvPr id="5" name="TextBox 4">
            <a:extLst>
              <a:ext uri="{FF2B5EF4-FFF2-40B4-BE49-F238E27FC236}">
                <a16:creationId xmlns:a16="http://schemas.microsoft.com/office/drawing/2014/main" id="{F4B92727-5432-5519-8205-62333D93FCA9}"/>
              </a:ext>
            </a:extLst>
          </p:cNvPr>
          <p:cNvSpPr txBox="1"/>
          <p:nvPr/>
        </p:nvSpPr>
        <p:spPr>
          <a:xfrm>
            <a:off x="5945156" y="1194319"/>
            <a:ext cx="6106884" cy="5909310"/>
          </a:xfrm>
          <a:prstGeom prst="rect">
            <a:avLst/>
          </a:prstGeom>
          <a:noFill/>
        </p:spPr>
        <p:txBody>
          <a:bodyPr wrap="square">
            <a:spAutoFit/>
          </a:bodyPr>
          <a:lstStyle/>
          <a:p>
            <a:r>
              <a:rPr lang="en-US" b="1" dirty="0">
                <a:solidFill>
                  <a:schemeClr val="bg1"/>
                </a:solidFill>
              </a:rPr>
              <a:t>2021-2022</a:t>
            </a:r>
          </a:p>
          <a:p>
            <a:pPr algn="just"/>
            <a:r>
              <a:rPr lang="en-US" b="1" dirty="0">
                <a:solidFill>
                  <a:schemeClr val="bg1"/>
                </a:solidFill>
              </a:rPr>
              <a:t>Art-Therapy and ICT Zone - 2021-1-RO01-KA122-ADU-000018276:</a:t>
            </a:r>
          </a:p>
          <a:p>
            <a:pPr algn="just"/>
            <a:r>
              <a:rPr lang="en-US" b="1" dirty="0">
                <a:solidFill>
                  <a:schemeClr val="bg1"/>
                </a:solidFill>
              </a:rPr>
              <a:t>This project targets trainers and youth workers, adults with disabilities or autism, and lifelong learning participants. Tangible outcomes include an e-learning platform "ICT ZONE" and the development of digital and creative artistic expression skills. Intangible results are enhancing the quality of non-formal activities, life skills development for adults in the community, and social and professional integration. Skills formed include digital competencies, creative expression abilities, and life skills for social inclusion. Training courses in this project for adult education workers include:</a:t>
            </a:r>
          </a:p>
          <a:p>
            <a:pPr algn="just"/>
            <a:endParaRPr lang="en-US" b="1" dirty="0">
              <a:solidFill>
                <a:schemeClr val="bg1"/>
              </a:solidFill>
            </a:endParaRPr>
          </a:p>
          <a:p>
            <a:pPr algn="just"/>
            <a:r>
              <a:rPr lang="en-US" b="1" dirty="0">
                <a:solidFill>
                  <a:schemeClr val="bg1"/>
                </a:solidFill>
              </a:rPr>
              <a:t>Art-Therapy -3 PARTICIPANTS</a:t>
            </a:r>
          </a:p>
          <a:p>
            <a:pPr algn="just"/>
            <a:endParaRPr lang="en-US" b="1" dirty="0">
              <a:solidFill>
                <a:schemeClr val="bg1"/>
              </a:solidFill>
            </a:endParaRPr>
          </a:p>
          <a:p>
            <a:pPr algn="just"/>
            <a:r>
              <a:rPr lang="en-US" b="1" dirty="0">
                <a:solidFill>
                  <a:schemeClr val="bg1"/>
                </a:solidFill>
              </a:rPr>
              <a:t>Teaching with Moodle: Master the Basics for Effective Online Teaching-2 PARTICIPANTS</a:t>
            </a:r>
          </a:p>
          <a:p>
            <a:pPr algn="just"/>
            <a:endParaRPr lang="en-US" b="1" dirty="0">
              <a:solidFill>
                <a:schemeClr val="bg1"/>
              </a:solidFill>
            </a:endParaRPr>
          </a:p>
        </p:txBody>
      </p:sp>
      <p:sp>
        <p:nvSpPr>
          <p:cNvPr id="6" name="TextBox 5">
            <a:extLst>
              <a:ext uri="{FF2B5EF4-FFF2-40B4-BE49-F238E27FC236}">
                <a16:creationId xmlns:a16="http://schemas.microsoft.com/office/drawing/2014/main" id="{2EB6B6EB-7D16-0102-E4AF-2D1A8D8045EC}"/>
              </a:ext>
            </a:extLst>
          </p:cNvPr>
          <p:cNvSpPr txBox="1"/>
          <p:nvPr/>
        </p:nvSpPr>
        <p:spPr>
          <a:xfrm>
            <a:off x="382556" y="115346"/>
            <a:ext cx="10954138" cy="1261884"/>
          </a:xfrm>
          <a:prstGeom prst="rect">
            <a:avLst/>
          </a:prstGeom>
          <a:noFill/>
        </p:spPr>
        <p:txBody>
          <a:bodyPr wrap="square">
            <a:spAutoFit/>
          </a:bodyPr>
          <a:lstStyle/>
          <a:p>
            <a:pPr algn="ctr"/>
            <a:r>
              <a:rPr lang="en-US" sz="3200" b="1" dirty="0">
                <a:solidFill>
                  <a:schemeClr val="bg1"/>
                </a:solidFill>
              </a:rPr>
              <a:t>Activities and experience of the organization</a:t>
            </a:r>
          </a:p>
          <a:p>
            <a:pPr algn="ctr"/>
            <a:r>
              <a:rPr lang="en-US" sz="4400" b="1" dirty="0">
                <a:solidFill>
                  <a:schemeClr val="bg1"/>
                </a:solidFill>
              </a:rPr>
              <a:t>2019-2028 KA1</a:t>
            </a:r>
          </a:p>
        </p:txBody>
      </p:sp>
    </p:spTree>
    <p:extLst>
      <p:ext uri="{BB962C8B-B14F-4D97-AF65-F5344CB8AC3E}">
        <p14:creationId xmlns:p14="http://schemas.microsoft.com/office/powerpoint/2010/main" val="2811948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B1589F-3601-3F3D-EA37-2486CD023228}"/>
              </a:ext>
            </a:extLst>
          </p:cNvPr>
          <p:cNvSpPr txBox="1"/>
          <p:nvPr/>
        </p:nvSpPr>
        <p:spPr>
          <a:xfrm>
            <a:off x="0" y="0"/>
            <a:ext cx="8285584" cy="6801862"/>
          </a:xfrm>
          <a:prstGeom prst="rect">
            <a:avLst/>
          </a:prstGeom>
          <a:noFill/>
        </p:spPr>
        <p:txBody>
          <a:bodyPr wrap="square">
            <a:spAutoFit/>
          </a:bodyPr>
          <a:lstStyle/>
          <a:p>
            <a:pPr algn="just"/>
            <a:r>
              <a:rPr lang="en-US" sz="4000" b="1" dirty="0">
                <a:solidFill>
                  <a:schemeClr val="bg1"/>
                </a:solidFill>
              </a:rPr>
              <a:t>2020-2022 KA220</a:t>
            </a:r>
          </a:p>
          <a:p>
            <a:pPr algn="just"/>
            <a:r>
              <a:rPr lang="en-US" b="1" dirty="0">
                <a:solidFill>
                  <a:schemeClr val="bg1"/>
                </a:solidFill>
              </a:rPr>
              <a:t>Project Partner "New Horizons for the BLUE World - 2020-1-FR01-KA204-079996":</a:t>
            </a:r>
          </a:p>
          <a:p>
            <a:pPr algn="just"/>
            <a:r>
              <a:rPr lang="en-US" b="1" dirty="0">
                <a:solidFill>
                  <a:schemeClr val="bg1"/>
                </a:solidFill>
              </a:rPr>
              <a:t>Adults with autism spectrum disorders: This project focused on adults with social and professional integration difficulties, aiming to develop an educational program using new technologies and an online counseling service to support their integration.</a:t>
            </a:r>
          </a:p>
          <a:p>
            <a:pPr algn="just"/>
            <a:r>
              <a:rPr lang="en-US" b="1" dirty="0">
                <a:solidFill>
                  <a:schemeClr val="bg1"/>
                </a:solidFill>
              </a:rPr>
              <a:t>Specialists in various fields: Included psychologists, social workers, teachers, and IT specialists. Their role was to develop educational content, working methods, and e-learning platforms to support the main target group.</a:t>
            </a:r>
          </a:p>
          <a:p>
            <a:pPr algn="just"/>
            <a:r>
              <a:rPr lang="en-US" b="1" dirty="0">
                <a:solidFill>
                  <a:schemeClr val="bg1"/>
                </a:solidFill>
              </a:rPr>
              <a:t>Final products created within the project under the responsibility of the European Integration organization:</a:t>
            </a:r>
          </a:p>
          <a:p>
            <a:pPr algn="just"/>
            <a:r>
              <a:rPr lang="en-US" b="1" dirty="0">
                <a:solidFill>
                  <a:schemeClr val="bg1"/>
                </a:solidFill>
              </a:rPr>
              <a:t>E-Learning Platform: An educational platform called "I have autism, I can integrate," designed to disseminate and popularize the project's results. This is specially designed for the education of adults with disabilities and will be freely accessible to all interested parties.</a:t>
            </a:r>
          </a:p>
          <a:p>
            <a:pPr algn="just"/>
            <a:r>
              <a:rPr lang="en-US" b="1" dirty="0">
                <a:solidFill>
                  <a:schemeClr val="bg1"/>
                </a:solidFill>
              </a:rPr>
              <a:t>Virtual Assistant: A digital tool developed to support and facilitate access to educational resources and other services offered by the project.</a:t>
            </a:r>
          </a:p>
          <a:p>
            <a:pPr algn="just"/>
            <a:endParaRPr lang="en-US" b="1" dirty="0">
              <a:solidFill>
                <a:schemeClr val="bg1"/>
              </a:solidFill>
            </a:endParaRPr>
          </a:p>
          <a:p>
            <a:pPr algn="just"/>
            <a:r>
              <a:rPr lang="en-US" b="1" dirty="0">
                <a:solidFill>
                  <a:schemeClr val="bg1"/>
                </a:solidFill>
              </a:rPr>
              <a:t>Employer's Guide: A guide designed to help employers understand and integrate individuals with autism into the work environment.</a:t>
            </a:r>
          </a:p>
          <a:p>
            <a:endParaRPr lang="en-US" dirty="0"/>
          </a:p>
        </p:txBody>
      </p:sp>
      <p:pic>
        <p:nvPicPr>
          <p:cNvPr id="5" name="Picture 4">
            <a:extLst>
              <a:ext uri="{FF2B5EF4-FFF2-40B4-BE49-F238E27FC236}">
                <a16:creationId xmlns:a16="http://schemas.microsoft.com/office/drawing/2014/main" id="{45197FCE-573B-8751-2250-236CDCD2D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584" y="1688839"/>
            <a:ext cx="3788229" cy="3788229"/>
          </a:xfrm>
          <a:prstGeom prst="rect">
            <a:avLst/>
          </a:prstGeom>
          <a:ln>
            <a:noFill/>
          </a:ln>
          <a:effectLst>
            <a:softEdge rad="112500"/>
          </a:effectLst>
        </p:spPr>
      </p:pic>
    </p:spTree>
    <p:extLst>
      <p:ext uri="{BB962C8B-B14F-4D97-AF65-F5344CB8AC3E}">
        <p14:creationId xmlns:p14="http://schemas.microsoft.com/office/powerpoint/2010/main" val="1973634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C241D5-0694-9BF6-F5B2-BE13B4A74F86}"/>
              </a:ext>
            </a:extLst>
          </p:cNvPr>
          <p:cNvSpPr txBox="1"/>
          <p:nvPr/>
        </p:nvSpPr>
        <p:spPr>
          <a:xfrm>
            <a:off x="74645" y="197346"/>
            <a:ext cx="8789437" cy="6801862"/>
          </a:xfrm>
          <a:prstGeom prst="rect">
            <a:avLst/>
          </a:prstGeom>
          <a:noFill/>
        </p:spPr>
        <p:txBody>
          <a:bodyPr wrap="square">
            <a:spAutoFit/>
          </a:bodyPr>
          <a:lstStyle/>
          <a:p>
            <a:pPr algn="just"/>
            <a:r>
              <a:rPr lang="en-US" sz="4000" b="1" dirty="0">
                <a:solidFill>
                  <a:schemeClr val="bg1"/>
                </a:solidFill>
              </a:rPr>
              <a:t>2021-2023 KA220</a:t>
            </a:r>
          </a:p>
          <a:p>
            <a:pPr algn="just"/>
            <a:r>
              <a:rPr lang="en-US" b="1" dirty="0">
                <a:solidFill>
                  <a:schemeClr val="bg1"/>
                </a:solidFill>
              </a:rPr>
              <a:t>	"Digitalization for Kindergartens and Primary Schools DZ-ZONE </a:t>
            </a:r>
          </a:p>
          <a:p>
            <a:pPr algn="just"/>
            <a:r>
              <a:rPr lang="en-US" b="1" dirty="0">
                <a:solidFill>
                  <a:schemeClr val="bg1"/>
                </a:solidFill>
              </a:rPr>
              <a:t>2021-1-RO01-KA220-SCH-000030045":</a:t>
            </a:r>
          </a:p>
          <a:p>
            <a:pPr algn="just"/>
            <a:r>
              <a:rPr lang="en-US" b="1" dirty="0">
                <a:solidFill>
                  <a:schemeClr val="bg1"/>
                </a:solidFill>
              </a:rPr>
              <a:t>Target group: Students and teachers in preschool and primary education.</a:t>
            </a:r>
          </a:p>
          <a:p>
            <a:pPr algn="just"/>
            <a:r>
              <a:rPr lang="en-US" b="1" dirty="0">
                <a:solidFill>
                  <a:schemeClr val="bg1"/>
                </a:solidFill>
              </a:rPr>
              <a:t>Teachers:</a:t>
            </a:r>
          </a:p>
          <a:p>
            <a:pPr algn="just"/>
            <a:r>
              <a:rPr lang="en-US" b="1" dirty="0">
                <a:solidFill>
                  <a:schemeClr val="bg1"/>
                </a:solidFill>
              </a:rPr>
              <a:t>Trained to manage online learning on different types of platforms, acquiring skills to manage a class of students in the online environment.</a:t>
            </a:r>
          </a:p>
          <a:p>
            <a:pPr algn="just"/>
            <a:r>
              <a:rPr lang="en-US" b="1" dirty="0">
                <a:solidFill>
                  <a:schemeClr val="bg1"/>
                </a:solidFill>
              </a:rPr>
              <a:t>Gained knowledge about how to teach students developmental skills, such as self-education, planning, organizing, time management, and problem-solving.</a:t>
            </a:r>
          </a:p>
          <a:p>
            <a:pPr algn="just"/>
            <a:r>
              <a:rPr lang="en-US" b="1" dirty="0">
                <a:solidFill>
                  <a:schemeClr val="bg1"/>
                </a:solidFill>
              </a:rPr>
              <a:t>Learned about forming and developing competencies for students, including self-study and planning.</a:t>
            </a:r>
          </a:p>
          <a:p>
            <a:pPr algn="just"/>
            <a:r>
              <a:rPr lang="en-US" b="1" dirty="0">
                <a:solidFill>
                  <a:schemeClr val="bg1"/>
                </a:solidFill>
              </a:rPr>
              <a:t>Focused on developing digital skills and competencies to realize an innovative teaching/learning/evaluation process necessary for the digitalization era.</a:t>
            </a:r>
          </a:p>
          <a:p>
            <a:pPr algn="just"/>
            <a:r>
              <a:rPr lang="en-US" b="1" dirty="0">
                <a:solidFill>
                  <a:schemeClr val="bg1"/>
                </a:solidFill>
              </a:rPr>
              <a:t>Students:</a:t>
            </a:r>
          </a:p>
          <a:p>
            <a:pPr algn="just"/>
            <a:r>
              <a:rPr lang="en-US" b="1" dirty="0">
                <a:solidFill>
                  <a:schemeClr val="bg1"/>
                </a:solidFill>
              </a:rPr>
              <a:t>Benefited from increased key competencies, ICT skills, acquisition of good practices, cultural awareness, and improvement of foreign language competencies through teaching materials and training produced within the project.</a:t>
            </a:r>
          </a:p>
          <a:p>
            <a:pPr algn="just"/>
            <a:r>
              <a:rPr lang="en-US" b="1" dirty="0">
                <a:solidFill>
                  <a:schemeClr val="bg1"/>
                </a:solidFill>
              </a:rPr>
              <a:t>Experienced a significant improvement in digital competencies, including knowledge, skills, and attitudes necessary to live, work, learn, and thrive in a world influenced by digital technologies.</a:t>
            </a:r>
          </a:p>
        </p:txBody>
      </p:sp>
      <p:pic>
        <p:nvPicPr>
          <p:cNvPr id="5" name="Picture 4">
            <a:extLst>
              <a:ext uri="{FF2B5EF4-FFF2-40B4-BE49-F238E27FC236}">
                <a16:creationId xmlns:a16="http://schemas.microsoft.com/office/drawing/2014/main" id="{A26749AB-951F-CF2A-8C66-0DEF049B3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3816" y="2084613"/>
            <a:ext cx="2677400" cy="2282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32543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E103AF-1808-2529-3717-D0E39DBACCAE}"/>
              </a:ext>
            </a:extLst>
          </p:cNvPr>
          <p:cNvSpPr txBox="1"/>
          <p:nvPr/>
        </p:nvSpPr>
        <p:spPr>
          <a:xfrm>
            <a:off x="0" y="56138"/>
            <a:ext cx="9199983" cy="6801862"/>
          </a:xfrm>
          <a:prstGeom prst="rect">
            <a:avLst/>
          </a:prstGeom>
          <a:noFill/>
        </p:spPr>
        <p:txBody>
          <a:bodyPr wrap="square">
            <a:spAutoFit/>
          </a:bodyPr>
          <a:lstStyle/>
          <a:p>
            <a:r>
              <a:rPr lang="en-US" sz="4000" b="1" dirty="0">
                <a:solidFill>
                  <a:schemeClr val="bg1"/>
                </a:solidFill>
              </a:rPr>
              <a:t>2021-2024 KA220</a:t>
            </a:r>
          </a:p>
          <a:p>
            <a:pPr algn="just"/>
            <a:r>
              <a:rPr lang="en-US" b="1" dirty="0">
                <a:solidFill>
                  <a:schemeClr val="bg1"/>
                </a:solidFill>
              </a:rPr>
              <a:t>"STIMULATING CREATIVITY IN DIGITALIZATION ERA! CAZE 2021-1-ES02-KA220-YOU-000028880":</a:t>
            </a:r>
          </a:p>
          <a:p>
            <a:pPr algn="just"/>
            <a:r>
              <a:rPr lang="en-US" b="1" dirty="0">
                <a:solidFill>
                  <a:schemeClr val="bg1"/>
                </a:solidFill>
              </a:rPr>
              <a:t>The target groups are young people aged 18 to 35 from rural areas, young immigrants with limited opportunities, youth workers, and youth organizations who benefited from support for developing entrepreneurial and digital skills, as well as social integration and inclusion through the project.</a:t>
            </a:r>
          </a:p>
          <a:p>
            <a:pPr algn="just"/>
            <a:r>
              <a:rPr lang="en-US" b="1" dirty="0">
                <a:solidFill>
                  <a:schemeClr val="bg1"/>
                </a:solidFill>
              </a:rPr>
              <a:t>Skills developed:</a:t>
            </a:r>
          </a:p>
          <a:p>
            <a:pPr algn="just"/>
            <a:r>
              <a:rPr lang="en-US" b="1" dirty="0">
                <a:solidFill>
                  <a:schemeClr val="bg1"/>
                </a:solidFill>
              </a:rPr>
              <a:t>Digital Skills: Abilities in using modern digital tools through work on an e-commerce platform, 3D printing, virtual reality, website design, and online stores.</a:t>
            </a:r>
          </a:p>
          <a:p>
            <a:pPr algn="just"/>
            <a:r>
              <a:rPr lang="en-US" b="1" dirty="0">
                <a:solidFill>
                  <a:schemeClr val="bg1"/>
                </a:solidFill>
              </a:rPr>
              <a:t>Entrepreneurial Skills: The ability to initiate and develop businesses, using knowledge and entrepreneurial skills acquired through involvement in project activities.</a:t>
            </a:r>
          </a:p>
          <a:p>
            <a:pPr algn="just"/>
            <a:r>
              <a:rPr lang="en-US" b="1" dirty="0">
                <a:solidFill>
                  <a:schemeClr val="bg1"/>
                </a:solidFill>
              </a:rPr>
              <a:t>Improved Communication Skills, particularly through modern channels.</a:t>
            </a:r>
          </a:p>
          <a:p>
            <a:pPr algn="just"/>
            <a:r>
              <a:rPr lang="en-US" b="1" dirty="0">
                <a:solidFill>
                  <a:schemeClr val="bg1"/>
                </a:solidFill>
              </a:rPr>
              <a:t>Transversal Skills: Development of transversal competencies, such as conceptual and creative thinking, teamwork, and collaboration with independent professionals.</a:t>
            </a:r>
          </a:p>
          <a:p>
            <a:pPr algn="just"/>
            <a:r>
              <a:rPr lang="en-US" b="1" dirty="0">
                <a:solidFill>
                  <a:schemeClr val="bg1"/>
                </a:solidFill>
              </a:rPr>
              <a:t>Media Education: Skills in media education through e-learning and publishing.</a:t>
            </a:r>
          </a:p>
          <a:p>
            <a:pPr algn="just"/>
            <a:r>
              <a:rPr lang="en-US" b="1" dirty="0">
                <a:solidFill>
                  <a:schemeClr val="bg1"/>
                </a:solidFill>
              </a:rPr>
              <a:t>Project results:</a:t>
            </a:r>
          </a:p>
          <a:p>
            <a:pPr algn="just"/>
            <a:r>
              <a:rPr lang="en-US" b="1" dirty="0">
                <a:solidFill>
                  <a:schemeClr val="bg1"/>
                </a:solidFill>
              </a:rPr>
              <a:t>A tested and validated educational format to teach basic, transversal, and entrepreneurial skills.</a:t>
            </a:r>
          </a:p>
          <a:p>
            <a:pPr algn="just"/>
            <a:r>
              <a:rPr lang="en-US" b="1" dirty="0">
                <a:solidFill>
                  <a:schemeClr val="bg1"/>
                </a:solidFill>
              </a:rPr>
              <a:t>An e-commerce platform "CAZE" intended for artisanal products.</a:t>
            </a:r>
          </a:p>
          <a:p>
            <a:pPr algn="just"/>
            <a:r>
              <a:rPr lang="en-US" b="1" dirty="0">
                <a:solidFill>
                  <a:schemeClr val="bg1"/>
                </a:solidFill>
              </a:rPr>
              <a:t>A comprehensive set of digital tools to support the e-commerce platform.</a:t>
            </a:r>
          </a:p>
        </p:txBody>
      </p:sp>
      <p:pic>
        <p:nvPicPr>
          <p:cNvPr id="5" name="Picture 4">
            <a:extLst>
              <a:ext uri="{FF2B5EF4-FFF2-40B4-BE49-F238E27FC236}">
                <a16:creationId xmlns:a16="http://schemas.microsoft.com/office/drawing/2014/main" id="{53FD4067-39B5-AA58-8256-3857749F1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5224" y="1661207"/>
            <a:ext cx="2966776" cy="2966776"/>
          </a:xfrm>
          <a:prstGeom prst="ellipse">
            <a:avLst/>
          </a:prstGeom>
          <a:ln>
            <a:noFill/>
          </a:ln>
          <a:effectLst>
            <a:softEdge rad="112500"/>
          </a:effectLst>
        </p:spPr>
      </p:pic>
    </p:spTree>
    <p:extLst>
      <p:ext uri="{BB962C8B-B14F-4D97-AF65-F5344CB8AC3E}">
        <p14:creationId xmlns:p14="http://schemas.microsoft.com/office/powerpoint/2010/main" val="1297878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ED817B-01AA-2E66-65F8-C23370D98F2E}"/>
              </a:ext>
            </a:extLst>
          </p:cNvPr>
          <p:cNvSpPr txBox="1"/>
          <p:nvPr/>
        </p:nvSpPr>
        <p:spPr>
          <a:xfrm>
            <a:off x="0" y="1997839"/>
            <a:ext cx="6106884" cy="3785652"/>
          </a:xfrm>
          <a:prstGeom prst="rect">
            <a:avLst/>
          </a:prstGeom>
          <a:noFill/>
        </p:spPr>
        <p:txBody>
          <a:bodyPr wrap="square">
            <a:spAutoFit/>
          </a:bodyPr>
          <a:lstStyle/>
          <a:p>
            <a:pPr algn="just"/>
            <a:r>
              <a:rPr lang="en-US" sz="2000" b="1" dirty="0">
                <a:solidFill>
                  <a:schemeClr val="bg1"/>
                </a:solidFill>
              </a:rPr>
              <a:t>Objective 1 The development of the competences of trainers and adults, necessary to carry out activities to prevent the effects of climate change, during the implementation of project activities;</a:t>
            </a:r>
          </a:p>
          <a:p>
            <a:pPr algn="just"/>
            <a:r>
              <a:rPr lang="en-US" sz="2000" b="1" dirty="0">
                <a:solidFill>
                  <a:schemeClr val="bg1"/>
                </a:solidFill>
              </a:rPr>
              <a:t>Objective 2 Increasing the motivation of seniors for the formation of digital skills for social inclusion;</a:t>
            </a:r>
          </a:p>
          <a:p>
            <a:pPr algn="just"/>
            <a:r>
              <a:rPr lang="en-US" sz="2000" b="1" dirty="0">
                <a:solidFill>
                  <a:schemeClr val="bg1"/>
                </a:solidFill>
              </a:rPr>
              <a:t>Objective 3 Increasing the motivation of the organization's members and volunteers in the development and expansion of activities to increase organizational capacity</a:t>
            </a:r>
          </a:p>
        </p:txBody>
      </p:sp>
      <p:sp>
        <p:nvSpPr>
          <p:cNvPr id="5" name="TextBox 4">
            <a:extLst>
              <a:ext uri="{FF2B5EF4-FFF2-40B4-BE49-F238E27FC236}">
                <a16:creationId xmlns:a16="http://schemas.microsoft.com/office/drawing/2014/main" id="{D9F60FE8-09F5-6D91-BA1C-3D1EA0A58818}"/>
              </a:ext>
            </a:extLst>
          </p:cNvPr>
          <p:cNvSpPr txBox="1"/>
          <p:nvPr/>
        </p:nvSpPr>
        <p:spPr>
          <a:xfrm>
            <a:off x="-32660" y="389167"/>
            <a:ext cx="8934064" cy="1446550"/>
          </a:xfrm>
          <a:prstGeom prst="rect">
            <a:avLst/>
          </a:prstGeom>
          <a:noFill/>
        </p:spPr>
        <p:txBody>
          <a:bodyPr wrap="square">
            <a:spAutoFit/>
          </a:bodyPr>
          <a:lstStyle/>
          <a:p>
            <a:r>
              <a:rPr lang="en-US" sz="4000" b="1" dirty="0">
                <a:solidFill>
                  <a:schemeClr val="bg1"/>
                </a:solidFill>
              </a:rPr>
              <a:t>2022-2027 </a:t>
            </a:r>
            <a:r>
              <a:rPr lang="en-US" sz="2400" b="1" dirty="0">
                <a:solidFill>
                  <a:schemeClr val="bg1"/>
                </a:solidFill>
              </a:rPr>
              <a:t> ACREDITATION-ADULT EDUCATION</a:t>
            </a:r>
          </a:p>
          <a:p>
            <a:r>
              <a:rPr lang="en-US" sz="2400" b="1" dirty="0">
                <a:solidFill>
                  <a:schemeClr val="bg1"/>
                </a:solidFill>
              </a:rPr>
              <a:t>KA1</a:t>
            </a:r>
          </a:p>
          <a:p>
            <a:r>
              <a:rPr lang="en-US" sz="2400" b="1" dirty="0">
                <a:solidFill>
                  <a:schemeClr val="bg1"/>
                </a:solidFill>
              </a:rPr>
              <a:t>2022-1-RO01-KA120-ADU-000110754</a:t>
            </a:r>
          </a:p>
        </p:txBody>
      </p:sp>
      <p:pic>
        <p:nvPicPr>
          <p:cNvPr id="7" name="Picture 6">
            <a:extLst>
              <a:ext uri="{FF2B5EF4-FFF2-40B4-BE49-F238E27FC236}">
                <a16:creationId xmlns:a16="http://schemas.microsoft.com/office/drawing/2014/main" id="{74206AE4-5F0E-17AB-678C-3A819642B7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0626" y="609209"/>
            <a:ext cx="5859624" cy="5859624"/>
          </a:xfrm>
          <a:prstGeom prst="ellipse">
            <a:avLst/>
          </a:prstGeom>
          <a:ln>
            <a:noFill/>
          </a:ln>
          <a:effectLst>
            <a:softEdge rad="112500"/>
          </a:effectLst>
        </p:spPr>
      </p:pic>
    </p:spTree>
    <p:extLst>
      <p:ext uri="{BB962C8B-B14F-4D97-AF65-F5344CB8AC3E}">
        <p14:creationId xmlns:p14="http://schemas.microsoft.com/office/powerpoint/2010/main" val="2479762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B80E1C-A9BB-05CC-2692-1420D3E63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9411" y="1582704"/>
            <a:ext cx="3692589" cy="3692589"/>
          </a:xfrm>
          <a:prstGeom prst="ellipse">
            <a:avLst/>
          </a:prstGeom>
          <a:ln>
            <a:noFill/>
          </a:ln>
          <a:effectLst>
            <a:softEdge rad="112500"/>
          </a:effectLst>
        </p:spPr>
      </p:pic>
      <p:sp>
        <p:nvSpPr>
          <p:cNvPr id="3" name="TextBox 2">
            <a:extLst>
              <a:ext uri="{FF2B5EF4-FFF2-40B4-BE49-F238E27FC236}">
                <a16:creationId xmlns:a16="http://schemas.microsoft.com/office/drawing/2014/main" id="{121D6CA1-6FE9-AD25-112D-32351FC01855}"/>
              </a:ext>
            </a:extLst>
          </p:cNvPr>
          <p:cNvSpPr txBox="1"/>
          <p:nvPr/>
        </p:nvSpPr>
        <p:spPr>
          <a:xfrm>
            <a:off x="-65314" y="151179"/>
            <a:ext cx="8880409" cy="6555641"/>
          </a:xfrm>
          <a:prstGeom prst="rect">
            <a:avLst/>
          </a:prstGeom>
          <a:noFill/>
        </p:spPr>
        <p:txBody>
          <a:bodyPr wrap="square">
            <a:spAutoFit/>
          </a:bodyPr>
          <a:lstStyle/>
          <a:p>
            <a:pPr algn="just"/>
            <a:r>
              <a:rPr lang="en-US" sz="4000" b="1" dirty="0">
                <a:solidFill>
                  <a:schemeClr val="bg1"/>
                </a:solidFill>
              </a:rPr>
              <a:t>2023-2025 KA210</a:t>
            </a:r>
          </a:p>
          <a:p>
            <a:pPr algn="just"/>
            <a:r>
              <a:rPr lang="en-US" sz="2000" b="1" dirty="0">
                <a:solidFill>
                  <a:schemeClr val="bg1"/>
                </a:solidFill>
              </a:rPr>
              <a:t>2023-1-NL01-KA210-ADU-000157474</a:t>
            </a:r>
          </a:p>
          <a:p>
            <a:pPr algn="just"/>
            <a:r>
              <a:rPr lang="en-US" sz="2000" b="1" dirty="0">
                <a:solidFill>
                  <a:schemeClr val="bg1"/>
                </a:solidFill>
              </a:rPr>
              <a:t>The "Seniors ZONE in gamification and art-therapy" project consists of a consortium of 3 organizations from EU countries. Our operational objectives are:</a:t>
            </a:r>
          </a:p>
          <a:p>
            <a:pPr algn="just"/>
            <a:r>
              <a:rPr lang="en-US" sz="2000" b="1" dirty="0">
                <a:solidFill>
                  <a:schemeClr val="bg1"/>
                </a:solidFill>
              </a:rPr>
              <a:t>1. Develop of extended competencies for workers in the field of adult education by applying the principles of gamification- modern technique and method that facilitates learning at all ages. By applying the principles of gamification and modern methods that facilitate learning at all ages, adult education workers will be able to acquire new skills and knowledge that will help them better fulfill their role in their training activities. 2. Consolidation of the capacity of the 3 organizations to work at transnational level through the implementation of project activities. By implementing the project, the organizations will gain experience in managing transnational projects and will be able to strengthen their international partnerships.</a:t>
            </a:r>
          </a:p>
          <a:p>
            <a:pPr algn="just"/>
            <a:r>
              <a:rPr lang="en-US" sz="2000" b="1" dirty="0">
                <a:solidFill>
                  <a:schemeClr val="bg1"/>
                </a:solidFill>
              </a:rPr>
              <a:t>3. Reducing the risk of social exclusion for seniors aged 50+, during the project implementation. The project will have a positive impact on the elderly, contributing to improving their quality of life and preventing the risk of social exclusion. </a:t>
            </a:r>
          </a:p>
        </p:txBody>
      </p:sp>
    </p:spTree>
    <p:extLst>
      <p:ext uri="{BB962C8B-B14F-4D97-AF65-F5344CB8AC3E}">
        <p14:creationId xmlns:p14="http://schemas.microsoft.com/office/powerpoint/2010/main" val="1258029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711F52-C969-21C9-F04D-249FAC56A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739" y="962580"/>
            <a:ext cx="4766416" cy="4766416"/>
          </a:xfrm>
          <a:prstGeom prst="rect">
            <a:avLst/>
          </a:prstGeom>
          <a:ln>
            <a:noFill/>
          </a:ln>
          <a:effectLst>
            <a:softEdge rad="112500"/>
          </a:effectLst>
        </p:spPr>
      </p:pic>
      <p:sp>
        <p:nvSpPr>
          <p:cNvPr id="5" name="TextBox 4">
            <a:extLst>
              <a:ext uri="{FF2B5EF4-FFF2-40B4-BE49-F238E27FC236}">
                <a16:creationId xmlns:a16="http://schemas.microsoft.com/office/drawing/2014/main" id="{683D5C88-C510-FB9C-6548-9CFFF300B017}"/>
              </a:ext>
            </a:extLst>
          </p:cNvPr>
          <p:cNvSpPr txBox="1"/>
          <p:nvPr/>
        </p:nvSpPr>
        <p:spPr>
          <a:xfrm>
            <a:off x="222379" y="1779687"/>
            <a:ext cx="6106884" cy="5078313"/>
          </a:xfrm>
          <a:prstGeom prst="rect">
            <a:avLst/>
          </a:prstGeom>
          <a:noFill/>
        </p:spPr>
        <p:txBody>
          <a:bodyPr wrap="square">
            <a:spAutoFit/>
          </a:bodyPr>
          <a:lstStyle/>
          <a:p>
            <a:pPr algn="just"/>
            <a:r>
              <a:rPr lang="en-US" b="1" dirty="0">
                <a:solidFill>
                  <a:schemeClr val="bg1"/>
                </a:solidFill>
              </a:rPr>
              <a:t>* To learn plant-growing tools that will improve the physical skills of adults with disabilities. </a:t>
            </a:r>
          </a:p>
          <a:p>
            <a:pPr algn="just"/>
            <a:r>
              <a:rPr lang="en-US" b="1" dirty="0">
                <a:solidFill>
                  <a:schemeClr val="bg1"/>
                </a:solidFill>
              </a:rPr>
              <a:t>* To ensure that the impaired are regularly involved in gardening in their education. </a:t>
            </a:r>
          </a:p>
          <a:p>
            <a:pPr algn="just"/>
            <a:r>
              <a:rPr lang="en-US" b="1" dirty="0">
                <a:solidFill>
                  <a:schemeClr val="bg1"/>
                </a:solidFill>
              </a:rPr>
              <a:t>*To contribute to the mental development of impaired adults. To enable impaired adults to observe the growth of plants, learn watering times and harvest. </a:t>
            </a:r>
          </a:p>
          <a:p>
            <a:pPr algn="just"/>
            <a:r>
              <a:rPr lang="en-US" b="1" dirty="0">
                <a:solidFill>
                  <a:schemeClr val="bg1"/>
                </a:solidFill>
              </a:rPr>
              <a:t>*To create hobby gardens by working as a team in the gardens of our institutions with impaired adults. </a:t>
            </a:r>
          </a:p>
          <a:p>
            <a:pPr algn="just"/>
            <a:r>
              <a:rPr lang="en-US" b="1" dirty="0">
                <a:solidFill>
                  <a:schemeClr val="bg1"/>
                </a:solidFill>
              </a:rPr>
              <a:t>*To create an education model with a flexible approach so that the education of impaired adults can be carried out outside the classroom environment.</a:t>
            </a:r>
          </a:p>
          <a:p>
            <a:pPr algn="just"/>
            <a:r>
              <a:rPr lang="en-US" b="1" dirty="0">
                <a:solidFill>
                  <a:schemeClr val="bg1"/>
                </a:solidFill>
              </a:rPr>
              <a:t>* To encourage the participation of people with disabilities in classes, to provide support and to create appropriate resources that will increase their motivation in the education process.</a:t>
            </a:r>
          </a:p>
        </p:txBody>
      </p:sp>
      <p:sp>
        <p:nvSpPr>
          <p:cNvPr id="7" name="TextBox 6">
            <a:extLst>
              <a:ext uri="{FF2B5EF4-FFF2-40B4-BE49-F238E27FC236}">
                <a16:creationId xmlns:a16="http://schemas.microsoft.com/office/drawing/2014/main" id="{2F9C88A9-C572-5862-87D6-4AF0B99747BA}"/>
              </a:ext>
            </a:extLst>
          </p:cNvPr>
          <p:cNvSpPr txBox="1"/>
          <p:nvPr/>
        </p:nvSpPr>
        <p:spPr>
          <a:xfrm>
            <a:off x="142292" y="191679"/>
            <a:ext cx="6106884" cy="1261884"/>
          </a:xfrm>
          <a:prstGeom prst="rect">
            <a:avLst/>
          </a:prstGeom>
          <a:noFill/>
        </p:spPr>
        <p:txBody>
          <a:bodyPr wrap="square">
            <a:spAutoFit/>
          </a:bodyPr>
          <a:lstStyle/>
          <a:p>
            <a:r>
              <a:rPr lang="en-US" sz="4000" b="1" dirty="0">
                <a:solidFill>
                  <a:schemeClr val="bg1"/>
                </a:solidFill>
              </a:rPr>
              <a:t>2023-2026 KA210</a:t>
            </a:r>
          </a:p>
          <a:p>
            <a:r>
              <a:rPr lang="en-US" b="1" dirty="0">
                <a:solidFill>
                  <a:schemeClr val="bg1"/>
                </a:solidFill>
              </a:rPr>
              <a:t>Education and Therapy Gardens for Impaired Adult 2023-2-RO01-KA210-ADU-000173575</a:t>
            </a:r>
          </a:p>
        </p:txBody>
      </p:sp>
    </p:spTree>
    <p:extLst>
      <p:ext uri="{BB962C8B-B14F-4D97-AF65-F5344CB8AC3E}">
        <p14:creationId xmlns:p14="http://schemas.microsoft.com/office/powerpoint/2010/main" val="2719852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268CAB-0B3B-1528-A3DD-DF8E6C9E3731}"/>
              </a:ext>
            </a:extLst>
          </p:cNvPr>
          <p:cNvSpPr txBox="1"/>
          <p:nvPr/>
        </p:nvSpPr>
        <p:spPr>
          <a:xfrm>
            <a:off x="0" y="832400"/>
            <a:ext cx="7340082" cy="5539978"/>
          </a:xfrm>
          <a:prstGeom prst="rect">
            <a:avLst/>
          </a:prstGeom>
          <a:noFill/>
        </p:spPr>
        <p:txBody>
          <a:bodyPr wrap="square">
            <a:spAutoFit/>
          </a:bodyPr>
          <a:lstStyle/>
          <a:p>
            <a:pPr algn="just"/>
            <a:r>
              <a:rPr lang="en-US" sz="4000" b="1" dirty="0">
                <a:solidFill>
                  <a:schemeClr val="bg1"/>
                </a:solidFill>
              </a:rPr>
              <a:t>2022-2024 KA1</a:t>
            </a:r>
          </a:p>
          <a:p>
            <a:pPr algn="just"/>
            <a:r>
              <a:rPr lang="en-US" b="1" dirty="0">
                <a:solidFill>
                  <a:schemeClr val="bg1"/>
                </a:solidFill>
              </a:rPr>
              <a:t>The "Zero Effects of Environment Changes (ZEN)" Project 2022-2-RO01-KA122-ADU-000094582:</a:t>
            </a:r>
          </a:p>
          <a:p>
            <a:pPr algn="just"/>
            <a:r>
              <a:rPr lang="en-US" b="1" dirty="0">
                <a:solidFill>
                  <a:schemeClr val="bg1"/>
                </a:solidFill>
              </a:rPr>
              <a:t>This project is aimed at trainers in adult education and adults, including those with disabilities. Its goal is to enhance skills in preventing the effects of climate changes using innovative teaching methodologies and promoting circular economy principles. Tangible outcomes include improved skills in circular economy and environmental protection, while intangible results involve increased motivation and awareness among participants regarding sustainable practices. Project activities include participating in courses such as "Sustainability - Teaching Eco Skills" and "Innovative Approaches in Environmental Education," alongside job shadowing opportunities. This will lead to the improvement of organizational activity plans and awareness of the effects of climate change.</a:t>
            </a:r>
          </a:p>
          <a:p>
            <a:pPr algn="just"/>
            <a:endParaRPr lang="en-US" b="1" dirty="0">
              <a:solidFill>
                <a:schemeClr val="bg1"/>
              </a:solidFill>
            </a:endParaRPr>
          </a:p>
          <a:p>
            <a:pPr algn="just"/>
            <a:endParaRPr lang="en-US" b="1" dirty="0">
              <a:solidFill>
                <a:schemeClr val="bg1"/>
              </a:solidFill>
            </a:endParaRPr>
          </a:p>
        </p:txBody>
      </p:sp>
      <p:pic>
        <p:nvPicPr>
          <p:cNvPr id="4" name="Picture 3">
            <a:extLst>
              <a:ext uri="{FF2B5EF4-FFF2-40B4-BE49-F238E27FC236}">
                <a16:creationId xmlns:a16="http://schemas.microsoft.com/office/drawing/2014/main" id="{71EBBD39-57FA-10B7-430C-C74C7026C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080" y="904671"/>
            <a:ext cx="4662767" cy="4572169"/>
          </a:xfrm>
          <a:prstGeom prst="rect">
            <a:avLst/>
          </a:prstGeom>
        </p:spPr>
      </p:pic>
    </p:spTree>
    <p:extLst>
      <p:ext uri="{BB962C8B-B14F-4D97-AF65-F5344CB8AC3E}">
        <p14:creationId xmlns:p14="http://schemas.microsoft.com/office/powerpoint/2010/main" val="3027568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FEEEA-FD17-B670-D490-8D02FF27786D}"/>
              </a:ext>
            </a:extLst>
          </p:cNvPr>
          <p:cNvSpPr>
            <a:spLocks noGrp="1"/>
          </p:cNvSpPr>
          <p:nvPr>
            <p:ph type="ctrTitle"/>
          </p:nvPr>
        </p:nvSpPr>
        <p:spPr/>
        <p:txBody>
          <a:bodyPr/>
          <a:lstStyle/>
          <a:p>
            <a:r>
              <a:rPr lang="en-US" dirty="0"/>
              <a:t>DOCUMENT REALIZAT DE :</a:t>
            </a:r>
          </a:p>
        </p:txBody>
      </p:sp>
      <p:sp>
        <p:nvSpPr>
          <p:cNvPr id="3" name="Subtitle 2">
            <a:extLst>
              <a:ext uri="{FF2B5EF4-FFF2-40B4-BE49-F238E27FC236}">
                <a16:creationId xmlns:a16="http://schemas.microsoft.com/office/drawing/2014/main" id="{B0861A1C-8790-0A0A-32C0-6964DC8526A4}"/>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109617433"/>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346</TotalTime>
  <Words>1935</Words>
  <Application>Microsoft Office PowerPoint</Application>
  <PresentationFormat>Widescreen</PresentationFormat>
  <Paragraphs>114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Century Gothic</vt:lpstr>
      <vt:lpstr>Wingdings 3</vt:lpstr>
      <vt:lpstr>Slice</vt:lpstr>
      <vt:lpstr>"Integrare Europeană în Domeniul Tineretului, Sportului, Voluntariatului și Cetățeniei Europene Active" E10163149 2013-2024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DOCUMENT REALIZAT DE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"Integrare Europeană în Domeniul Tineretului, Sportului, Voluntariatului și Cetățeniei Europene Active" E10163149 2013-2024</dc:title>
  <dc:creator>Gina Posirca</dc:creator>
  <cp:lastModifiedBy>Gina Posirca</cp:lastModifiedBy>
  <cp:revision>5</cp:revision>
  <dcterms:created xsi:type="dcterms:W3CDTF">2024-04-27T13:48:43Z</dcterms:created>
  <dcterms:modified xsi:type="dcterms:W3CDTF">2024-08-21T23:17:18Z</dcterms:modified>
</cp:coreProperties>
</file>